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1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8" r:id="rId4"/>
    <p:sldId id="260" r:id="rId5"/>
    <p:sldId id="259" r:id="rId6"/>
    <p:sldId id="263" r:id="rId7"/>
    <p:sldId id="261" r:id="rId8"/>
    <p:sldId id="281" r:id="rId9"/>
    <p:sldId id="262" r:id="rId10"/>
    <p:sldId id="264" r:id="rId11"/>
    <p:sldId id="280" r:id="rId12"/>
    <p:sldId id="267" r:id="rId13"/>
    <p:sldId id="266" r:id="rId14"/>
    <p:sldId id="265" r:id="rId15"/>
    <p:sldId id="269" r:id="rId16"/>
    <p:sldId id="268" r:id="rId17"/>
    <p:sldId id="270" r:id="rId18"/>
    <p:sldId id="272" r:id="rId19"/>
    <p:sldId id="274" r:id="rId20"/>
    <p:sldId id="276" r:id="rId21"/>
    <p:sldId id="278" r:id="rId22"/>
    <p:sldId id="275" r:id="rId23"/>
    <p:sldId id="279" r:id="rId24"/>
    <p:sldId id="271" r:id="rId25"/>
    <p:sldId id="273" r:id="rId26"/>
    <p:sldId id="277" r:id="rId2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1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13B3-4868-4CA1-8398-1959EBD50CD8}" type="datetimeFigureOut">
              <a:rPr lang="pt-BR" smtClean="0"/>
              <a:pPr/>
              <a:t>25/06/2020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B36B1-1B41-4AE2-99C0-331441AF6B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8447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EDACE-4105-4F2F-8F7C-A1287D7C31BF}" type="datetimeFigureOut">
              <a:rPr lang="pt-BR" smtClean="0"/>
              <a:pPr/>
              <a:t>25/06/2020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A9DE2-218B-47C9-A1AA-A067A924C1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624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>
          <a:xfrm>
            <a:off x="4211960" y="4805958"/>
            <a:ext cx="19202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E03495-67AE-4DB3-8601-43DD8D36530C}" type="datetime1">
              <a:rPr lang="pt-BR" smtClean="0"/>
              <a:pPr/>
              <a:t>25/06/2020</a:t>
            </a:fld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>
          <a:xfrm>
            <a:off x="6132200" y="4805958"/>
            <a:ext cx="456024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4" name="Imagem 13" descr="C:\Users\Maldonado\Documents\02 Hortolândia\Logo 1 novo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79239"/>
            <a:ext cx="1800199" cy="9407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15" name="Imagem 14" descr="C:\Users\Maldonado\Documents\02 Hortolândia\EGPH\LOGO EGPH.jp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1" y="4080865"/>
            <a:ext cx="2050415" cy="939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 descr="https://www.tcm.go.gov.br/escolatcm/wp-content/uploads/2016/12/rede_logo.png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7020272" y="4476243"/>
            <a:ext cx="2016224" cy="504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779096" cy="857250"/>
          </a:xfrm>
        </p:spPr>
        <p:txBody>
          <a:bodyPr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6B93E-A672-4DE2-89B8-CA3A331EABD7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to 9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496" y="4641874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156176" y="205980"/>
            <a:ext cx="1080120" cy="4194571"/>
          </a:xfrm>
        </p:spPr>
        <p:txBody>
          <a:bodyPr vert="eaVert"/>
          <a:lstStyle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5698976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85B-D1A6-4CC8-9109-FF36D6008CA2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to 9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496" y="4641874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D454-7514-436E-A7D0-5A46355290CB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73643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C9F-FE5F-4060-A397-5E5AA1EEC428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339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A4EE-CE97-486D-ADC7-73989101CEB9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45098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66C1-68D5-4B20-824A-94657E890FC4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987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643C1-4EDD-41A8-9283-B6A5A084A300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703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9744-D9AB-43DB-8A9A-20ED9DC751E5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92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832C-9691-4151-96F3-3374AB083928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30908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D5A-C95B-4C6F-9009-B428F2A0A568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005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333296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dirty="0" smtClean="0"/>
              <a:t>Clique para editar 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380312" y="4803998"/>
            <a:ext cx="1085328" cy="274320"/>
          </a:xfrm>
        </p:spPr>
        <p:txBody>
          <a:bodyPr/>
          <a:lstStyle>
            <a:lvl1pPr>
              <a:defRPr sz="1200" b="1" i="1"/>
            </a:lvl1pPr>
            <a:extLst/>
          </a:lstStyle>
          <a:p>
            <a:fld id="{3E199FFA-DA39-4520-8534-C93BB17B4B61}" type="datetime1">
              <a:rPr lang="pt-BR" smtClean="0"/>
              <a:pPr/>
              <a:t>25/06/2020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652120" y="4818186"/>
            <a:ext cx="1632087" cy="273844"/>
          </a:xfrm>
        </p:spPr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532440" y="4803998"/>
            <a:ext cx="480592" cy="273844"/>
          </a:xfrm>
        </p:spPr>
        <p:txBody>
          <a:bodyPr/>
          <a:lstStyle>
            <a:lvl1pPr>
              <a:defRPr sz="1200" b="1" i="1"/>
            </a:lvl1pPr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05979"/>
            <a:ext cx="6707088" cy="857250"/>
          </a:xfrm>
        </p:spPr>
        <p:txBody>
          <a:bodyPr rtlCol="0"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pic>
        <p:nvPicPr>
          <p:cNvPr id="8" name="Imagem 7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Conector reto 11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496" y="4641874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68E1-68F3-441E-AA78-552A077C18EE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1776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8AEC-4127-4C9E-81FF-0AD7C4D7F2F8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68917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7CC9-307F-4883-BF95-27E4D9A2678B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0071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009F-AD57-41D2-AE68-C5290618516D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3401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15670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56070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AE98B-8E78-491B-9812-FC1CBE2A9F1C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256725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256725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1" name="Imagem 10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Conector reto 11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496" y="4635003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58CAD-F9DF-41F0-861A-1F5B1524C5B5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205979"/>
            <a:ext cx="6779096" cy="857250"/>
          </a:xfrm>
        </p:spPr>
        <p:txBody>
          <a:bodyPr rtlCol="0">
            <a:noAutofit/>
          </a:bodyPr>
          <a:lstStyle>
            <a:lvl1pPr>
              <a:defRPr sz="3600"/>
            </a:lvl1pPr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pic>
        <p:nvPicPr>
          <p:cNvPr id="11" name="Imagem 10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Conector reto 11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27300" y="4624980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6779096" cy="857250"/>
          </a:xfrm>
        </p:spPr>
        <p:txBody>
          <a:bodyPr anchor="ctr"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795886"/>
            <a:ext cx="4040188" cy="648072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7" y="3795886"/>
            <a:ext cx="4041775" cy="648072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71266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dirty="0" smtClean="0"/>
              <a:t>Clique para editar 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71266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5E5D9-E894-4BC6-8FC2-0E919A58ACF2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2" name="Imagem 11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ector reto 12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107504" y="4614979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A086E-3D4C-4AB3-9217-9EF1556894CE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6779096" cy="857250"/>
          </a:xfrm>
        </p:spPr>
        <p:txBody>
          <a:bodyPr rtlCol="0"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pt-BR" dirty="0" smtClean="0"/>
              <a:t>Clique para editar o título mestre</a:t>
            </a:r>
            <a:endParaRPr kumimoji="0" lang="en-US" dirty="0"/>
          </a:p>
        </p:txBody>
      </p:sp>
      <p:pic>
        <p:nvPicPr>
          <p:cNvPr id="9" name="Imagem 8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to 9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385" y="4641874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E05C-3040-404A-843C-F8C0F0FF11CF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onector reto 7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496" y="4637444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657600"/>
            <a:ext cx="806489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756720" y="4016327"/>
            <a:ext cx="4559696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1520" y="205740"/>
            <a:ext cx="6984776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9E6429F-9E5F-4AC4-835D-457DAEC50DEA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C:\Users\Maldonado\Documents\02 Hortolândia\EGPH\LOGO EGPH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7494"/>
            <a:ext cx="1656184" cy="720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reto 10"/>
          <p:cNvCxnSpPr/>
          <p:nvPr userDrawn="1"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496" y="4641874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A58AA6-C6A5-4575-8C75-4C8599049E79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6" name="Imagem 15" descr="https://www.tcm.go.gov.br/escolatcm/wp-content/uploads/2016/12/rede_logo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633" b="38278"/>
          <a:stretch/>
        </p:blipFill>
        <p:spPr bwMode="auto">
          <a:xfrm>
            <a:off x="35496" y="4671692"/>
            <a:ext cx="1800200" cy="450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63FCE7-F0B0-44C4-9512-33E407DD83CF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472A95-6E19-4F7D-BBCD-12CCC3E50E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0C7C4-1426-4E22-8DE7-8FDF4E51331A}" type="datetime1">
              <a:rPr lang="pt-BR" smtClean="0"/>
              <a:pPr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C545-7B83-4957-832C-DF04ADB37D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818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avaliacaodesempenho@hortolandia.sp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9543"/>
            <a:ext cx="7772400" cy="165789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ESTÁGIO PROBATÓRIO</a:t>
            </a:r>
            <a:br>
              <a:rPr lang="pt-BR" dirty="0" smtClean="0"/>
            </a:br>
            <a:r>
              <a:rPr lang="pt-BR" dirty="0" smtClean="0"/>
              <a:t>Capacitação para Gestores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786063"/>
            <a:ext cx="7772400" cy="822419"/>
          </a:xfrm>
        </p:spPr>
        <p:txBody>
          <a:bodyPr>
            <a:normAutofit/>
          </a:bodyPr>
          <a:lstStyle/>
          <a:p>
            <a:r>
              <a:rPr lang="pt-BR" dirty="0" smtClean="0"/>
              <a:t>Módulo Introdução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22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600" b="1" dirty="0" smtClean="0"/>
              <a:t>	Parágrafo </a:t>
            </a:r>
            <a:r>
              <a:rPr lang="pt-BR" sz="2600" b="1" dirty="0" smtClean="0"/>
              <a:t>único. </a:t>
            </a:r>
            <a:r>
              <a:rPr lang="pt-BR" sz="2600" dirty="0" smtClean="0"/>
              <a:t>Na contagem dos prazos do inciso II, serão considerados todos os dias em que o servidor esteve em licença ou em afastamento dentro do mesmo mês e, no caso das licenças para tratamento de saúde somar-se-ão os períodos de concessão da mesma natureza ou conexa, segundo a versão atualizada do código internacional de doenças.</a:t>
            </a:r>
          </a:p>
          <a:p>
            <a:pPr algn="just"/>
            <a:endParaRPr lang="pt-BR" sz="2600" dirty="0" smtClean="0"/>
          </a:p>
          <a:p>
            <a:pPr algn="just">
              <a:buNone/>
            </a:pPr>
            <a:r>
              <a:rPr lang="pt-BR" sz="2600" b="1" dirty="0" smtClean="0"/>
              <a:t>	</a:t>
            </a:r>
            <a:r>
              <a:rPr lang="pt-BR" sz="2600" b="1" u="sng" dirty="0" smtClean="0"/>
              <a:t>OBS</a:t>
            </a:r>
            <a:r>
              <a:rPr lang="pt-BR" sz="2600" b="1" u="sng" dirty="0" smtClean="0"/>
              <a:t>:</a:t>
            </a:r>
            <a:r>
              <a:rPr lang="pt-BR" sz="2600" u="sng" dirty="0" smtClean="0"/>
              <a:t> O Estágio Probatório do servidor será prorrogado pelo número de dias de suas suspensões</a:t>
            </a:r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É vedado ao servidor em Estágio Probatório </a:t>
            </a:r>
            <a:r>
              <a:rPr lang="pt-BR" dirty="0" smtClean="0"/>
              <a:t>(Artigo 5º, Decreto 2697/2012): </a:t>
            </a:r>
          </a:p>
          <a:p>
            <a:r>
              <a:rPr lang="pt-BR" b="1" dirty="0" smtClean="0"/>
              <a:t>I - </a:t>
            </a:r>
            <a:r>
              <a:rPr lang="pt-BR" dirty="0" smtClean="0"/>
              <a:t>A alteração de lotação a pedido;</a:t>
            </a:r>
          </a:p>
          <a:p>
            <a:r>
              <a:rPr lang="pt-BR" b="1" dirty="0" smtClean="0"/>
              <a:t>II - </a:t>
            </a:r>
            <a:r>
              <a:rPr lang="pt-BR" dirty="0" smtClean="0"/>
              <a:t>A licença para estudo ou missão de qualquer natureza;</a:t>
            </a:r>
          </a:p>
          <a:p>
            <a:r>
              <a:rPr lang="pt-BR" b="1" dirty="0" smtClean="0"/>
              <a:t>III - </a:t>
            </a:r>
            <a:r>
              <a:rPr lang="pt-BR" dirty="0" smtClean="0"/>
              <a:t>A cessão funcional, com ou sem ônus, para quaisquer órgãos que não componham a estrutura da administração direta ou indireta do Poder ao qual está vinculado.</a:t>
            </a:r>
          </a:p>
          <a:p>
            <a:r>
              <a:rPr lang="pt-BR" b="1" dirty="0" smtClean="0"/>
              <a:t>Parágrafo único. </a:t>
            </a:r>
            <a:r>
              <a:rPr lang="pt-BR" dirty="0" smtClean="0"/>
              <a:t>Excetua-se do disposto neste artigo, os casos considerados de interesse pela administração e de relevante interesse público.</a:t>
            </a:r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de Avaliação Probatória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b="1" dirty="0" smtClean="0"/>
              <a:t>Parágrafo único. </a:t>
            </a:r>
            <a:r>
              <a:rPr lang="pt-BR" sz="2800" dirty="0" smtClean="0"/>
              <a:t>Ultrapassado o limite de </a:t>
            </a:r>
            <a:r>
              <a:rPr lang="pt-BR" sz="2800" b="1" u="sng" dirty="0" smtClean="0"/>
              <a:t>02 (duas) faltas injustificadas consecutivas ou não</a:t>
            </a:r>
            <a:r>
              <a:rPr lang="pt-BR" sz="2800" dirty="0" smtClean="0"/>
              <a:t>, em cada período de avaliação, o servidor será exonerado após a avaliação da Comissão Permanente de Avaliação Probatória,  que se realizará nos meses fixados pelo artigo 19 “caput”, observados o direito à ampla defesa e ao contraditório, em conformidade com os prazos contidos no artigo 18 e parágrafos. </a:t>
            </a:r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14302"/>
            <a:ext cx="6707088" cy="857250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5720" y="1142990"/>
            <a:ext cx="8329642" cy="3500462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A avaliação probatória será analisada nos moldes em que foi contratado o </a:t>
            </a:r>
            <a:r>
              <a:rPr lang="pt-BR" sz="3200" b="1" dirty="0" smtClean="0"/>
              <a:t>PLANO DE </a:t>
            </a:r>
            <a:r>
              <a:rPr lang="pt-BR" sz="3200" b="1" dirty="0" smtClean="0"/>
              <a:t>TRABALHO, </a:t>
            </a:r>
            <a:r>
              <a:rPr lang="pt-BR" sz="3200" dirty="0" smtClean="0"/>
              <a:t>que </a:t>
            </a:r>
            <a:r>
              <a:rPr lang="pt-BR" sz="3200" dirty="0" smtClean="0"/>
              <a:t>deverá ser acordado entre chefia e </a:t>
            </a:r>
            <a:r>
              <a:rPr lang="pt-BR" sz="3200" dirty="0" smtClean="0"/>
              <a:t>servidor </a:t>
            </a:r>
            <a:r>
              <a:rPr lang="pt-BR" sz="3200" dirty="0" smtClean="0"/>
              <a:t>e </a:t>
            </a:r>
            <a:r>
              <a:rPr lang="pt-BR" sz="3200" u="sng" dirty="0" smtClean="0"/>
              <a:t>não tem caráter punitivo</a:t>
            </a:r>
            <a:r>
              <a:rPr lang="pt-BR" sz="3200" dirty="0" smtClean="0"/>
              <a:t>, mas sim os seguintes objetivos </a:t>
            </a:r>
            <a:r>
              <a:rPr lang="pt-BR" sz="3200" dirty="0" smtClean="0"/>
              <a:t>específicos</a:t>
            </a:r>
            <a:r>
              <a:rPr lang="pt-BR" sz="3900" dirty="0" smtClean="0"/>
              <a:t>: </a:t>
            </a:r>
          </a:p>
          <a:p>
            <a:pPr algn="just"/>
            <a:endParaRPr lang="pt-BR" sz="56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6707088" cy="651259"/>
          </a:xfrm>
        </p:spPr>
        <p:txBody>
          <a:bodyPr/>
          <a:lstStyle/>
          <a:p>
            <a:r>
              <a:rPr lang="pt-BR" dirty="0" smtClean="0"/>
              <a:t>Avaliação Probatória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85866"/>
            <a:ext cx="8229600" cy="335758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600" b="1" dirty="0" smtClean="0"/>
              <a:t>I - Detectar a aptidão do servidor estagiário </a:t>
            </a:r>
            <a:r>
              <a:rPr lang="pt-BR" sz="2600" dirty="0" smtClean="0"/>
              <a:t>e a necessidade de sua integração nas diversas atividades, visando à qualidade do trabalho;</a:t>
            </a:r>
          </a:p>
          <a:p>
            <a:pPr algn="just"/>
            <a:r>
              <a:rPr lang="pt-BR" sz="2600" b="1" dirty="0" smtClean="0"/>
              <a:t>II - Identificar a capacidade e potencial de trabalho dos servidores estagiários</a:t>
            </a:r>
            <a:r>
              <a:rPr lang="pt-BR" sz="2600" dirty="0" smtClean="0"/>
              <a:t> de modo que os mesmos sejam aproveitados, na forma mais adequada ao conjunto de atividades da unidade;</a:t>
            </a:r>
          </a:p>
          <a:p>
            <a:pPr algn="just"/>
            <a:r>
              <a:rPr lang="pt-BR" sz="2600" b="1" dirty="0" smtClean="0"/>
              <a:t>III - Identificar necessidades e aspirações de capacitação e de aperfeiçoamento dos servidores estagiários</a:t>
            </a:r>
            <a:r>
              <a:rPr lang="pt-BR" sz="2600" dirty="0" smtClean="0"/>
              <a:t>;</a:t>
            </a:r>
          </a:p>
          <a:p>
            <a:pPr algn="just"/>
            <a:r>
              <a:rPr lang="pt-BR" sz="2600" b="1" dirty="0" smtClean="0"/>
              <a:t>IV - Estimular o desenvolvimento profissional </a:t>
            </a:r>
            <a:r>
              <a:rPr lang="pt-BR" sz="2600" dirty="0" smtClean="0"/>
              <a:t>dos servidores estagiários;</a:t>
            </a:r>
            <a:r>
              <a:rPr lang="pt-BR" sz="2800" b="1" dirty="0" smtClean="0"/>
              <a:t> V </a:t>
            </a:r>
            <a:r>
              <a:rPr lang="pt-BR" sz="2800" dirty="0" smtClean="0"/>
              <a:t>– </a:t>
            </a:r>
            <a:r>
              <a:rPr lang="pt-BR" sz="2800" b="1" dirty="0" smtClean="0"/>
              <a:t>Identificar a necessidade de remoção dos servidores estagiários </a:t>
            </a:r>
            <a:r>
              <a:rPr lang="pt-BR" sz="2800" dirty="0" smtClean="0"/>
              <a:t>para outra unidade ou de recrutamento de novos servidores;</a:t>
            </a:r>
          </a:p>
          <a:p>
            <a:pPr algn="just"/>
            <a:endParaRPr lang="pt-BR" sz="2600" dirty="0" smtClean="0"/>
          </a:p>
          <a:p>
            <a:pPr algn="just"/>
            <a:endParaRPr lang="pt-BR" dirty="0" smtClean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00114"/>
            <a:ext cx="8229600" cy="3643337"/>
          </a:xfrm>
        </p:spPr>
        <p:txBody>
          <a:bodyPr>
            <a:normAutofit fontScale="32500" lnSpcReduction="20000"/>
          </a:bodyPr>
          <a:lstStyle/>
          <a:p>
            <a:endParaRPr lang="pt-BR" sz="2800" b="1" dirty="0" smtClean="0"/>
          </a:p>
          <a:p>
            <a:pPr algn="just"/>
            <a:r>
              <a:rPr lang="pt-BR" sz="5500" b="1" dirty="0" smtClean="0"/>
              <a:t>VI - Identificar os problemas relativos às condições de trabalho da unidade</a:t>
            </a:r>
            <a:r>
              <a:rPr lang="pt-BR" sz="5500" dirty="0" smtClean="0"/>
              <a:t>;</a:t>
            </a:r>
          </a:p>
          <a:p>
            <a:pPr algn="just"/>
            <a:r>
              <a:rPr lang="pt-BR" sz="5500" b="1" dirty="0" smtClean="0"/>
              <a:t>VII - Planejar e incentivar a melhoria da qualidade do trabalho e dos serviços desenvolvidos na unidade</a:t>
            </a:r>
            <a:r>
              <a:rPr lang="pt-BR" sz="5500" dirty="0" smtClean="0"/>
              <a:t>, tendo em vista as necessidades dos usuários;</a:t>
            </a:r>
          </a:p>
          <a:p>
            <a:pPr algn="just"/>
            <a:r>
              <a:rPr lang="pt-BR" sz="5500" b="1" dirty="0" smtClean="0"/>
              <a:t>VIII - </a:t>
            </a:r>
            <a:r>
              <a:rPr lang="pt-BR" sz="5500" dirty="0" smtClean="0"/>
              <a:t>Fornecer subsídios para o planejamento estratégico da Prefeitura de Hortolândia;</a:t>
            </a:r>
          </a:p>
          <a:p>
            <a:pPr algn="just"/>
            <a:r>
              <a:rPr lang="pt-BR" sz="5500" b="1" dirty="0" smtClean="0"/>
              <a:t>IX – </a:t>
            </a:r>
            <a:r>
              <a:rPr lang="pt-BR" sz="5500" dirty="0" smtClean="0"/>
              <a:t>Alimentar o sistema de informações integrado destinado a subsidiar a gestão e o desenvolvimento de pessoal;</a:t>
            </a:r>
          </a:p>
          <a:p>
            <a:pPr algn="just"/>
            <a:r>
              <a:rPr lang="pt-BR" sz="5500" b="1" dirty="0" smtClean="0"/>
              <a:t>X - Verificar o cumprimento dos deveres e obrigações funcionais</a:t>
            </a:r>
            <a:r>
              <a:rPr lang="pt-BR" sz="5500" dirty="0" smtClean="0"/>
              <a:t>; e,</a:t>
            </a:r>
          </a:p>
          <a:p>
            <a:pPr algn="just"/>
            <a:r>
              <a:rPr lang="pt-BR" sz="5500" b="1" u="sng" dirty="0" smtClean="0"/>
              <a:t>XI– Verificar a pontualidade e assiduidade do servidor estagiário</a:t>
            </a:r>
            <a:r>
              <a:rPr lang="pt-BR" sz="5500" dirty="0" smtClean="0"/>
              <a:t>, considerando que o mesmo não poderá se ausentar por mais de 02 (dois) dias, consecutivos ou não, em cada período de avaliação de estágio probatório, excluídas as licenças para tratamento de saúde e as faltas legais. </a:t>
            </a:r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48" y="205979"/>
            <a:ext cx="6572296" cy="857250"/>
          </a:xfrm>
        </p:spPr>
        <p:txBody>
          <a:bodyPr>
            <a:normAutofit/>
          </a:bodyPr>
          <a:lstStyle/>
          <a:p>
            <a:r>
              <a:rPr lang="pt-BR" dirty="0" smtClean="0"/>
              <a:t>Avaliação Probatória  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857224" y="1357304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/>
              <a:t>É vedada a alteração de </a:t>
            </a:r>
            <a:r>
              <a:rPr lang="pt-BR" sz="3200" b="1" dirty="0" smtClean="0"/>
              <a:t>lotação (remoção) </a:t>
            </a:r>
            <a:r>
              <a:rPr lang="pt-BR" sz="3200" b="1" dirty="0" smtClean="0"/>
              <a:t>do servidor estagiário durante a execução do Plano de Trabalho acordado para o </a:t>
            </a:r>
            <a:r>
              <a:rPr lang="pt-BR" sz="3200" b="1" dirty="0" smtClean="0"/>
              <a:t>período</a:t>
            </a:r>
            <a:r>
              <a:rPr lang="pt-BR" sz="3200" b="1" dirty="0" smtClean="0"/>
              <a:t>.</a:t>
            </a:r>
            <a:endParaRPr lang="pt-BR" sz="3200" b="1" dirty="0" smtClean="0"/>
          </a:p>
          <a:p>
            <a:endParaRPr lang="pt-BR" sz="3200" b="1" dirty="0" smtClean="0"/>
          </a:p>
          <a:p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57224" y="1357304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 smtClean="0"/>
          </a:p>
          <a:p>
            <a:endParaRPr lang="pt-BR" sz="32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1357304"/>
            <a:ext cx="650085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Será considerado aprovado o servidor estagiário que obtiver a média dos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períodos 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igual ou superior a 70% (setenta por cento).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00115"/>
            <a:ext cx="8229600" cy="344384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Art. 20.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Aos servidores que se encontram em estágio probatório e não tiveram suas avaliações realizadas, serão considerados aprovados para aquelas, com sua nota fixada em 70% (setenta por cento).</a:t>
            </a:r>
          </a:p>
          <a:p>
            <a:pPr>
              <a:buNone/>
            </a:pPr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Art. 9º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O servidor estagiário deverá observar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que as avaliações do estágio probatório sejam executadas no tempo determinado, podendo solicitar a sua realização junto à chefia imediata e também ao Setor de Avaliação de Desempenho e Estágio Probatório quando os mesmos não tomarem iniciativa.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42910" y="1071552"/>
            <a:ext cx="77867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latin typeface="Calibri" pitchFamily="34" charset="0"/>
                <a:cs typeface="Calibri" pitchFamily="34" charset="0"/>
              </a:rPr>
              <a:t>Art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b="1" dirty="0" smtClean="0">
                <a:latin typeface="Calibri" pitchFamily="34" charset="0"/>
                <a:cs typeface="Calibri" pitchFamily="34" charset="0"/>
              </a:rPr>
              <a:t>13.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 Caso o servidor estagiário discorde com a avaliação efetuada pelo superior imediato, terá este, 05 (cinco) dias, a contar da sua assinatura de ciência na avaliação efetuada pelo superior, para apresentar a sua auto-avaliação.</a:t>
            </a:r>
          </a:p>
          <a:p>
            <a:pPr algn="just"/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200" u="sng" dirty="0" smtClean="0">
                <a:latin typeface="Calibri" pitchFamily="34" charset="0"/>
                <a:cs typeface="Calibri" pitchFamily="34" charset="0"/>
              </a:rPr>
              <a:t>OBS: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1- A auto-avaliação deverá ser solicitada pelo servidor estagiário ao Setor de Avaliação de Desempenho e Estágio </a:t>
            </a:r>
            <a:r>
              <a:rPr lang="pt-BR" sz="2200" b="1" u="sng" dirty="0" smtClean="0">
                <a:latin typeface="Calibri" pitchFamily="34" charset="0"/>
                <a:cs typeface="Calibri" pitchFamily="34" charset="0"/>
              </a:rPr>
              <a:t>Probatório</a:t>
            </a:r>
            <a:r>
              <a:rPr lang="pt-BR" sz="2200" u="sng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pt-BR" sz="2200" u="sng" dirty="0" smtClean="0">
                <a:latin typeface="Calibri" pitchFamily="34" charset="0"/>
                <a:cs typeface="Calibri" pitchFamily="34" charset="0"/>
              </a:rPr>
              <a:t>2 - esta informação é passada ao servidor estagiário no ato de sua contratação, mas é importante ser reforçada pelo gestor a cada avaliação realizada.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1000114"/>
            <a:ext cx="8229600" cy="3357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O Estágio Probatório está previsto na Constituição Federal: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000" b="1" dirty="0" smtClean="0"/>
              <a:t>	Art. 41.</a:t>
            </a:r>
            <a:r>
              <a:rPr lang="pt-BR" sz="2000" dirty="0" smtClean="0"/>
              <a:t> São estáveis após três anos de efetivo exercício os servidores nomeados para cargo de provimento efetivo em virtude de concurso público. </a:t>
            </a:r>
            <a:endParaRPr lang="pt-BR" sz="2000" dirty="0" smtClean="0"/>
          </a:p>
          <a:p>
            <a:pPr algn="just">
              <a:buNone/>
            </a:pPr>
            <a:r>
              <a:rPr lang="pt-BR" sz="2000" b="1" dirty="0" smtClean="0"/>
              <a:t>	(...) </a:t>
            </a:r>
            <a:r>
              <a:rPr lang="pt-BR" sz="2000" dirty="0" smtClean="0"/>
              <a:t>   </a:t>
            </a:r>
            <a:r>
              <a:rPr lang="pt-BR" sz="2000" b="1" dirty="0" smtClean="0"/>
              <a:t>§ 4º</a:t>
            </a:r>
            <a:r>
              <a:rPr lang="pt-BR" sz="2000" dirty="0" smtClean="0"/>
              <a:t> Como condição para a aquisição da estabilidade, é obrigatória a avaliação especial de desempenho por comissão instituída para essa finalidade.  </a:t>
            </a:r>
            <a:endParaRPr lang="pt-BR" sz="2000" b="1" dirty="0" smtClean="0"/>
          </a:p>
          <a:p>
            <a:pPr algn="just">
              <a:lnSpc>
                <a:spcPct val="150000"/>
              </a:lnSpc>
              <a:buNone/>
            </a:pPr>
            <a:endParaRPr lang="pt-BR" sz="20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z="1200" b="1" i="1" smtClean="0"/>
              <a:pPr/>
              <a:t>2</a:t>
            </a:fld>
            <a:endParaRPr lang="pt-BR" sz="1200" b="1" i="1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ESTÁGIO PROBATÓRIO: Base Legal</a:t>
            </a:r>
            <a:endParaRPr lang="pt-BR" dirty="0"/>
          </a:p>
        </p:txBody>
      </p:sp>
      <p:cxnSp>
        <p:nvCxnSpPr>
          <p:cNvPr id="20" name="Conector reto 19"/>
          <p:cNvCxnSpPr/>
          <p:nvPr/>
        </p:nvCxnSpPr>
        <p:spPr>
          <a:xfrm>
            <a:off x="7308304" y="195486"/>
            <a:ext cx="0" cy="792088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23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714348" y="1428742"/>
            <a:ext cx="73581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Art. 15.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O Setor de Avaliação de Desempenho e Estágio Probatório avaliará a compatibilidade entre as avaliações entregues e, havendo discrepâncias, o caso será remetido à Comissão Permanente de Avaliação Probatória.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14348" y="1000114"/>
            <a:ext cx="77867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Art. 8º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O órgão responsável pela análise e julgamento das avaliações de estágio probatório será a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Comissão Permanente de Avaliação Probatória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que terá as seguintes atribuições: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 -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Organizar e realizar encontros dos responsáveis pela avaliação probatória para uniformizar parâmetros e mecanismos, bem como para tirar dúvidas acerca do procedimento da avaliação probatória;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II -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Analisar e julgar os casos a ela remetidos;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714348" y="1000114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III –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determinar a manutenção, efetivação ou exoneração do servidor cujo desempenho não atenda ao estabelecido neste decreto, baseando-se no parecer do responsável pela avaliação probatória e pela avaliação do próprio servidor estagiário;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latin typeface="Calibri" pitchFamily="34" charset="0"/>
                <a:cs typeface="Calibri" pitchFamily="34" charset="0"/>
              </a:rPr>
              <a:t>IV - 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Encaminhar ao Setor de Avaliação de Desempenho e Estágio Probatório, os documentos referentes à avaliação de desempenho para que este proceda ao arquivamento no prontuário do servidor estagiário.</a:t>
            </a:r>
            <a:endParaRPr lang="pt-BR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14348" y="928676"/>
            <a:ext cx="778674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É importantíssimo que sejam  cumpridos os prazos de Planos de Trabalho e Avaliações, no sistema </a:t>
            </a:r>
            <a:r>
              <a:rPr lang="pt-BR" sz="2400" b="1" dirty="0" smtClean="0"/>
              <a:t>SIARH</a:t>
            </a:r>
            <a:r>
              <a:rPr lang="pt-BR" sz="2400" b="1" dirty="0" smtClean="0"/>
              <a:t>, para evitar:</a:t>
            </a:r>
          </a:p>
          <a:p>
            <a:pPr algn="just"/>
            <a:endParaRPr lang="pt-BR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 prejuízo ao servidor que poderá perder prazos para recorrer de sua nota e avaliação em caso de discordância;</a:t>
            </a:r>
          </a:p>
          <a:p>
            <a:pPr algn="just"/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 prejuízo à administração pública caso o servidor adquira estabilidade sem ter sido adequadamente avaliado.</a:t>
            </a:r>
            <a:endParaRPr lang="pt-BR" sz="2400" dirty="0" smtClean="0"/>
          </a:p>
          <a:p>
            <a:endParaRPr lang="pt-BR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600" dirty="0" smtClean="0"/>
              <a:t>Nesta capacitação teremos um módulo específico para tratarmos de Plano de Trabalho e outro para tratarmos de Avaliações, inclusive dos prazos. </a:t>
            </a:r>
          </a:p>
          <a:p>
            <a:pPr algn="just"/>
            <a:endParaRPr lang="pt-BR" sz="3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71552"/>
            <a:ext cx="8229600" cy="3500461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Contatos da equipe técnica do Setor de Avaliação de Desempenho e Estágio Probatório: </a:t>
            </a:r>
          </a:p>
          <a:p>
            <a:pPr algn="just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Telefone: 3965-1423, ramais 6946 e 6953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Email: </a:t>
            </a:r>
            <a:r>
              <a:rPr lang="pt-BR" dirty="0" smtClean="0">
                <a:hlinkClick r:id="rId2"/>
              </a:rPr>
              <a:t>avaliacaodesempenho@hortolandia.sp.gov.br</a:t>
            </a: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25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No Município de Hortolândia </a:t>
            </a:r>
            <a:r>
              <a:rPr lang="pt-BR" sz="2400" dirty="0" smtClean="0"/>
              <a:t>está previsto: </a:t>
            </a:r>
          </a:p>
          <a:p>
            <a:endParaRPr lang="pt-BR" sz="2400" dirty="0" smtClean="0"/>
          </a:p>
          <a:p>
            <a:r>
              <a:rPr lang="pt-BR" sz="2400" dirty="0" smtClean="0"/>
              <a:t> no </a:t>
            </a:r>
            <a:r>
              <a:rPr lang="pt-BR" sz="2400" b="1" dirty="0" smtClean="0"/>
              <a:t>Estatuto do Servidor </a:t>
            </a:r>
            <a:r>
              <a:rPr lang="pt-BR" sz="2400" dirty="0" smtClean="0"/>
              <a:t>(Lei 2004/2008);</a:t>
            </a:r>
          </a:p>
          <a:p>
            <a:endParaRPr lang="pt-BR" sz="2400" dirty="0" smtClean="0"/>
          </a:p>
          <a:p>
            <a:r>
              <a:rPr lang="pt-BR" sz="2400" dirty="0" smtClean="0"/>
              <a:t>e regulamentado pelo </a:t>
            </a:r>
            <a:r>
              <a:rPr lang="pt-BR" sz="2400" b="1" dirty="0" smtClean="0"/>
              <a:t>Decreto 2697/2012</a:t>
            </a:r>
            <a:r>
              <a:rPr lang="pt-BR" sz="2400" dirty="0" smtClean="0"/>
              <a:t>, com alterações introduzidas pelo Decreto </a:t>
            </a:r>
            <a:r>
              <a:rPr lang="pt-BR" sz="2400" b="1" dirty="0" smtClean="0"/>
              <a:t>3871/2017. </a:t>
            </a:r>
            <a:endParaRPr lang="pt-BR" sz="24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ESTÁGIO PROBATÓRIO: Base Legal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468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Setor responsável pelo gerenciamento do trabalho e validação das avaliações, no município de Hortolândia,  é o </a:t>
            </a:r>
            <a:r>
              <a:rPr lang="pt-BR" b="1" dirty="0" smtClean="0"/>
              <a:t>Setor de Avaliação de Desempenho e Estágio Probatório</a:t>
            </a:r>
            <a:r>
              <a:rPr lang="pt-BR" dirty="0" smtClean="0"/>
              <a:t>, subordinado à </a:t>
            </a:r>
            <a:r>
              <a:rPr lang="pt-BR" b="1" dirty="0" smtClean="0"/>
              <a:t>Escola de Gestão Pública de Hortolândia</a:t>
            </a:r>
            <a:r>
              <a:rPr lang="pt-BR" dirty="0" smtClean="0"/>
              <a:t>, na Secretaria de Administração e Gestão de Pessoal.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SETOR RESPONSÁVEL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543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71553"/>
            <a:ext cx="8229600" cy="337240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sz="2600" dirty="0" smtClean="0"/>
              <a:t>	O servidor nomeado para o cargo de provimento efetivo ficará sujeito ao Programa de Avaliação Probatória pelo período de </a:t>
            </a:r>
            <a:r>
              <a:rPr lang="pt-BR" sz="2600" b="1" u="sng" dirty="0" smtClean="0"/>
              <a:t>36 (trinta e seis) meses de efetivo exercício</a:t>
            </a:r>
          </a:p>
          <a:p>
            <a:pPr algn="just"/>
            <a:endParaRPr lang="pt-BR" sz="2600" b="1" u="sng" dirty="0" smtClean="0"/>
          </a:p>
          <a:p>
            <a:pPr algn="just"/>
            <a:r>
              <a:rPr lang="pt-BR" sz="2600" dirty="0" smtClean="0"/>
              <a:t>Artigo 41 da Constituição Federal:</a:t>
            </a:r>
          </a:p>
          <a:p>
            <a:pPr algn="just">
              <a:buNone/>
            </a:pPr>
            <a:r>
              <a:rPr lang="pt-BR" sz="2600" b="1" dirty="0" smtClean="0"/>
              <a:t>	(...) </a:t>
            </a:r>
            <a:r>
              <a:rPr lang="pt-BR" sz="2600" dirty="0" smtClean="0"/>
              <a:t>   </a:t>
            </a:r>
            <a:r>
              <a:rPr lang="pt-BR" sz="2600" b="1" dirty="0" smtClean="0"/>
              <a:t>§ 4º</a:t>
            </a:r>
            <a:r>
              <a:rPr lang="pt-BR" sz="2600" dirty="0" smtClean="0"/>
              <a:t> Como condição para a aquisição da estabilidade, é obrigatória a avaliação especial de desempenho por comissão instituída para essa finalidade.  </a:t>
            </a:r>
            <a:endParaRPr lang="pt-BR" sz="2600" b="1" dirty="0" smtClean="0"/>
          </a:p>
          <a:p>
            <a:pPr algn="just"/>
            <a:endParaRPr lang="pt-BR" b="1" u="sng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de Avaliação Probatória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200" b="1" dirty="0" smtClean="0"/>
              <a:t>São objetivos do Programa de Avaliação Probatória</a:t>
            </a:r>
            <a:r>
              <a:rPr lang="pt-BR" sz="2200" b="1" dirty="0" smtClean="0"/>
              <a:t>:</a:t>
            </a:r>
          </a:p>
          <a:p>
            <a:pPr>
              <a:buNone/>
            </a:pPr>
            <a:endParaRPr lang="pt-BR" sz="2200" b="1" dirty="0" smtClean="0"/>
          </a:p>
          <a:p>
            <a:r>
              <a:rPr lang="pt-BR" sz="2000" b="1" dirty="0" smtClean="0"/>
              <a:t>I - avaliar a qualidade dos trabalhos desenvolvidos pelo servidor estagiário</a:t>
            </a:r>
            <a:r>
              <a:rPr lang="pt-BR" sz="2000" dirty="0" smtClean="0"/>
              <a:t>, tendo em vista a satisfação dos usuários dos serviços da Prefeitura de Hortolândia, a busca da eficácia no cumprimento da função social e o objetivo permanente de realização dos direitos da cidadania;</a:t>
            </a:r>
          </a:p>
          <a:p>
            <a:r>
              <a:rPr lang="pt-BR" sz="2000" b="1" dirty="0" smtClean="0"/>
              <a:t>II - subsidiar o planejamento institucional da Prefeitura</a:t>
            </a:r>
            <a:r>
              <a:rPr lang="pt-BR" sz="2000" dirty="0" smtClean="0"/>
              <a:t>, visando a aprimorar as metas, os objetivos e o desenvolvimento organizacional;</a:t>
            </a:r>
          </a:p>
          <a:p>
            <a:r>
              <a:rPr lang="pt-BR" sz="2000" b="1" dirty="0" smtClean="0"/>
              <a:t>III - fornecer elementos para avaliação da política de pessoal e subsidiar os programas de melhoria do desempenho gerencial;</a:t>
            </a:r>
          </a:p>
          <a:p>
            <a:endParaRPr lang="pt-BR" sz="1800" dirty="0" smtClean="0"/>
          </a:p>
          <a:p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de Avaliação Probatória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857224" y="1002090"/>
            <a:ext cx="73581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/>
              <a:t>IV </a:t>
            </a:r>
            <a:r>
              <a:rPr lang="pt-BR" sz="2200" dirty="0" smtClean="0"/>
              <a:t>- </a:t>
            </a:r>
            <a:r>
              <a:rPr lang="pt-BR" sz="2200" b="1" dirty="0" smtClean="0"/>
              <a:t>identificar a demanda de capacitação e aperfeiçoamento </a:t>
            </a:r>
            <a:r>
              <a:rPr lang="pt-BR" sz="2200" dirty="0" smtClean="0"/>
              <a:t>à luz das metas e objetivos contidos no planejamento institucional;</a:t>
            </a:r>
          </a:p>
          <a:p>
            <a:pPr algn="just"/>
            <a:r>
              <a:rPr lang="pt-BR" sz="2200" b="1" dirty="0" smtClean="0"/>
              <a:t>V </a:t>
            </a:r>
            <a:r>
              <a:rPr lang="pt-BR" sz="2200" dirty="0" smtClean="0"/>
              <a:t>- </a:t>
            </a:r>
            <a:r>
              <a:rPr lang="pt-BR" sz="2200" b="1" dirty="0" smtClean="0"/>
              <a:t>identificar a relação entre desempenho e a qualidade de vida do servidor público municipal</a:t>
            </a:r>
            <a:r>
              <a:rPr lang="pt-BR" sz="2200" dirty="0" smtClean="0"/>
              <a:t>;</a:t>
            </a:r>
          </a:p>
          <a:p>
            <a:pPr algn="just"/>
            <a:r>
              <a:rPr lang="pt-BR" sz="2200" b="1" dirty="0" smtClean="0"/>
              <a:t>VI - fornecer elementos para o aprimoramento das condições de trabalho</a:t>
            </a:r>
            <a:r>
              <a:rPr lang="pt-BR" sz="2200" dirty="0" smtClean="0"/>
              <a:t>; e,</a:t>
            </a:r>
          </a:p>
          <a:p>
            <a:pPr algn="just"/>
            <a:r>
              <a:rPr lang="pt-BR" sz="2200" b="1" dirty="0" smtClean="0"/>
              <a:t>VII - propiciar o auto-desenvolvimento do servidor estagiário </a:t>
            </a:r>
            <a:r>
              <a:rPr lang="pt-BR" sz="2200" dirty="0" smtClean="0"/>
              <a:t>e assunção do papel social que desempenha como servidor público.</a:t>
            </a:r>
            <a:endParaRPr lang="pt-BR" sz="2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1000114"/>
            <a:ext cx="8229600" cy="3332961"/>
          </a:xfrm>
        </p:spPr>
        <p:txBody>
          <a:bodyPr>
            <a:noAutofit/>
          </a:bodyPr>
          <a:lstStyle/>
          <a:p>
            <a:r>
              <a:rPr lang="pt-BR" sz="2400" dirty="0" smtClean="0"/>
              <a:t>Durante os 36 meses de efetivo exercício do servidor estagiário, as avaliações probatórias ocorrerão em </a:t>
            </a:r>
            <a:r>
              <a:rPr lang="pt-BR" sz="2400" b="1" dirty="0" smtClean="0"/>
              <a:t>6 (seis) períodos</a:t>
            </a:r>
            <a:r>
              <a:rPr lang="pt-BR" sz="2400" dirty="0" smtClean="0"/>
              <a:t>, sendo:</a:t>
            </a:r>
          </a:p>
          <a:p>
            <a:pPr>
              <a:buFont typeface="Wingdings" pitchFamily="2" charset="2"/>
              <a:buChar char="q"/>
            </a:pPr>
            <a:r>
              <a:rPr lang="pt-BR" sz="2400" b="1" dirty="0" smtClean="0"/>
              <a:t>4 (quatro) </a:t>
            </a:r>
            <a:r>
              <a:rPr lang="pt-BR" sz="2400" dirty="0" smtClean="0"/>
              <a:t>primeiros períodos de </a:t>
            </a:r>
            <a:r>
              <a:rPr lang="pt-BR" sz="2400" b="1" dirty="0" smtClean="0"/>
              <a:t>6 meses </a:t>
            </a:r>
            <a:r>
              <a:rPr lang="pt-BR" sz="2400" dirty="0" smtClean="0"/>
              <a:t>e</a:t>
            </a:r>
          </a:p>
          <a:p>
            <a:pPr>
              <a:buFont typeface="Wingdings" pitchFamily="2" charset="2"/>
              <a:buChar char="q"/>
            </a:pPr>
            <a:r>
              <a:rPr lang="pt-BR" sz="2400" b="1" dirty="0" smtClean="0"/>
              <a:t>2 (dois) </a:t>
            </a:r>
            <a:r>
              <a:rPr lang="pt-BR" sz="2400" dirty="0" smtClean="0"/>
              <a:t>últimos períodos de </a:t>
            </a:r>
            <a:r>
              <a:rPr lang="pt-BR" sz="2400" b="1" dirty="0" smtClean="0"/>
              <a:t>4 meses.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OBS: apesar dos dois últimos períodos serem mais curtos, o servidor adquire estabilidade após os 36 meses de efetivo exercício – ressalvadas as hipóteses de suspensão. </a:t>
            </a:r>
            <a:endParaRPr lang="pt-BR" sz="2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Probatória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3603893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 smtClean="0"/>
              <a:t>Decreto 2697/2012</a:t>
            </a:r>
          </a:p>
          <a:p>
            <a:r>
              <a:rPr lang="pt-BR" sz="2600" b="1" dirty="0" smtClean="0"/>
              <a:t>Art. 6º </a:t>
            </a:r>
            <a:r>
              <a:rPr lang="pt-BR" sz="2600" dirty="0" smtClean="0"/>
              <a:t>Será suspenso o cômputo do estágio probatório nos seguintes casos:</a:t>
            </a:r>
          </a:p>
          <a:p>
            <a:r>
              <a:rPr lang="pt-BR" sz="2600" b="1" dirty="0" smtClean="0"/>
              <a:t>I - </a:t>
            </a:r>
            <a:r>
              <a:rPr lang="pt-BR" sz="2600" dirty="0" smtClean="0"/>
              <a:t>Exercício de funções estranhas ao cargo;</a:t>
            </a:r>
          </a:p>
          <a:p>
            <a:r>
              <a:rPr lang="pt-BR" sz="2600" b="1" dirty="0" smtClean="0"/>
              <a:t>II - </a:t>
            </a:r>
            <a:r>
              <a:rPr lang="pt-BR" sz="2600" dirty="0" smtClean="0"/>
              <a:t>Licenças e os afastamentos legais superiores a 15 (quinze) dias;</a:t>
            </a:r>
          </a:p>
          <a:p>
            <a:r>
              <a:rPr lang="pt-BR" sz="2600" b="1" dirty="0" smtClean="0"/>
              <a:t>III – </a:t>
            </a:r>
            <a:r>
              <a:rPr lang="pt-BR" sz="2600" dirty="0" smtClean="0"/>
              <a:t>Nos dias relativos às:</a:t>
            </a:r>
          </a:p>
          <a:p>
            <a:r>
              <a:rPr lang="pt-BR" sz="2600" b="1" dirty="0" smtClean="0"/>
              <a:t>a)</a:t>
            </a:r>
            <a:r>
              <a:rPr lang="pt-BR" sz="2600" dirty="0" smtClean="0"/>
              <a:t> Faltas injustificadas; e,</a:t>
            </a:r>
          </a:p>
          <a:p>
            <a:r>
              <a:rPr lang="pt-BR" sz="2600" b="1" dirty="0" smtClean="0"/>
              <a:t>b)</a:t>
            </a:r>
            <a:r>
              <a:rPr lang="pt-BR" sz="2600" dirty="0" smtClean="0"/>
              <a:t> Suspensões disciplinares.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2A95-6E19-4F7D-BBCD-12CCC3E50ECF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Probatória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535</TotalTime>
  <Words>1377</Words>
  <Application>Microsoft Office PowerPoint</Application>
  <PresentationFormat>Apresentação na tela (16:9)</PresentationFormat>
  <Paragraphs>123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Concurso</vt:lpstr>
      <vt:lpstr>Personalizar design</vt:lpstr>
      <vt:lpstr>ESTÁGIO PROBATÓRIO Capacitação para Gestores</vt:lpstr>
      <vt:lpstr>ESTÁGIO PROBATÓRIO: Base Legal</vt:lpstr>
      <vt:lpstr>ESTÁGIO PROBATÓRIO: Base Legal</vt:lpstr>
      <vt:lpstr>SETOR RESPONSÁVEL </vt:lpstr>
      <vt:lpstr>Programa de Avaliação Probatória</vt:lpstr>
      <vt:lpstr>Programa de Avaliação Probatória</vt:lpstr>
      <vt:lpstr>Slide 7</vt:lpstr>
      <vt:lpstr>Avaliação Probatória </vt:lpstr>
      <vt:lpstr>Avaliação Probatória</vt:lpstr>
      <vt:lpstr>Slide 10</vt:lpstr>
      <vt:lpstr>Programa de Avaliação Probatória</vt:lpstr>
      <vt:lpstr>Slide 12</vt:lpstr>
      <vt:lpstr>Avaliação Probatória </vt:lpstr>
      <vt:lpstr>Slide 14</vt:lpstr>
      <vt:lpstr>Avaliação Probatória 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 planejamento sobre educação e planejamento de trânsito</dc:title>
  <dc:creator>Maldonado</dc:creator>
  <cp:lastModifiedBy>Rosemeiresantos</cp:lastModifiedBy>
  <cp:revision>52</cp:revision>
  <dcterms:created xsi:type="dcterms:W3CDTF">2017-06-19T19:32:10Z</dcterms:created>
  <dcterms:modified xsi:type="dcterms:W3CDTF">2020-06-25T20:04:39Z</dcterms:modified>
</cp:coreProperties>
</file>