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  <p:sldMasterId id="2147483781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8" r:id="rId4"/>
    <p:sldId id="280" r:id="rId5"/>
    <p:sldId id="281" r:id="rId6"/>
    <p:sldId id="284" r:id="rId7"/>
    <p:sldId id="288" r:id="rId8"/>
    <p:sldId id="278" r:id="rId9"/>
    <p:sldId id="279" r:id="rId10"/>
    <p:sldId id="285" r:id="rId11"/>
    <p:sldId id="286" r:id="rId12"/>
    <p:sldId id="287" r:id="rId13"/>
    <p:sldId id="273" r:id="rId14"/>
    <p:sldId id="283" r:id="rId15"/>
    <p:sldId id="282" r:id="rId16"/>
    <p:sldId id="277" r:id="rId1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66" d="100"/>
          <a:sy n="166" d="100"/>
        </p:scale>
        <p:origin x="-54" y="-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813B3-4868-4CA1-8398-1959EBD50CD8}" type="datetimeFigureOut">
              <a:rPr lang="pt-BR" smtClean="0"/>
              <a:pPr/>
              <a:t>06/07/2020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B36B1-1B41-4AE2-99C0-331441AF6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8447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EDACE-4105-4F2F-8F7C-A1287D7C31BF}" type="datetimeFigureOut">
              <a:rPr lang="pt-BR" smtClean="0"/>
              <a:pPr/>
              <a:t>06/07/2020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A9DE2-218B-47C9-A1AA-A067A924C1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624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A9DE2-218B-47C9-A1AA-A067A924C1F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A9DE2-218B-47C9-A1AA-A067A924C1F4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>
          <a:xfrm>
            <a:off x="4211960" y="4805958"/>
            <a:ext cx="19202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E03495-67AE-4DB3-8601-43DD8D36530C}" type="datetime1">
              <a:rPr lang="pt-BR" smtClean="0"/>
              <a:pPr/>
              <a:t>06/07/2020</a:t>
            </a:fld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>
          <a:xfrm>
            <a:off x="6132200" y="4805958"/>
            <a:ext cx="456024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4" name="Imagem 13" descr="C:\Users\Maldonado\Documents\02 Hortolândia\Logo 1 novo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9239"/>
            <a:ext cx="1800199" cy="9407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15" name="Imagem 14" descr="C:\Users\Maldonado\Documents\02 Hortolândia\EGPH\LOGO EGPH.jp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1" y="4080865"/>
            <a:ext cx="2050415" cy="93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 descr="https://www.tcm.go.gov.br/escolatcm/wp-content/uploads/2016/12/rede_logo.png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3" b="38278"/>
          <a:stretch/>
        </p:blipFill>
        <p:spPr bwMode="auto">
          <a:xfrm>
            <a:off x="7020272" y="4476243"/>
            <a:ext cx="2016224" cy="504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79096" cy="857250"/>
          </a:xfrm>
        </p:spPr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6B93E-A672-4DE2-89B8-CA3A331EABD7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Imagem 8" descr="C:\Users\Maldonado\Documents\02 Hortolândia\EGPH\LOGO EGPH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494"/>
            <a:ext cx="1656184" cy="72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Conector reto 9"/>
          <p:cNvCxnSpPr/>
          <p:nvPr userDrawn="1"/>
        </p:nvCxnSpPr>
        <p:spPr>
          <a:xfrm>
            <a:off x="7308304" y="195486"/>
            <a:ext cx="0" cy="792088"/>
          </a:xfrm>
          <a:prstGeom prst="line">
            <a:avLst/>
          </a:prstGeom>
          <a:ln w="349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https://www.tcm.go.gov.br/escolatcm/wp-content/uploads/2016/12/rede_logo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3" b="38278"/>
          <a:stretch/>
        </p:blipFill>
        <p:spPr bwMode="auto">
          <a:xfrm>
            <a:off x="35496" y="4641874"/>
            <a:ext cx="1800200" cy="450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156176" y="205980"/>
            <a:ext cx="1080120" cy="4194571"/>
          </a:xfrm>
        </p:spPr>
        <p:txBody>
          <a:bodyPr vert="eaVert"/>
          <a:lstStyle>
            <a:extLst/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5698976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6F085B-D1A6-4CC8-9109-FF36D6008CA2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Imagem 8" descr="C:\Users\Maldonado\Documents\02 Hortolândia\EGPH\LOGO EGPH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494"/>
            <a:ext cx="1656184" cy="72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Conector reto 9"/>
          <p:cNvCxnSpPr/>
          <p:nvPr userDrawn="1"/>
        </p:nvCxnSpPr>
        <p:spPr>
          <a:xfrm>
            <a:off x="7308304" y="195486"/>
            <a:ext cx="0" cy="792088"/>
          </a:xfrm>
          <a:prstGeom prst="line">
            <a:avLst/>
          </a:prstGeom>
          <a:ln w="349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https://www.tcm.go.gov.br/escolatcm/wp-content/uploads/2016/12/rede_logo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3" b="38278"/>
          <a:stretch/>
        </p:blipFill>
        <p:spPr bwMode="auto">
          <a:xfrm>
            <a:off x="35496" y="4641874"/>
            <a:ext cx="1800200" cy="450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D454-7514-436E-A7D0-5A46355290CB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7364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C9F-FE5F-4060-A397-5E5AA1EEC428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0339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A4EE-CE97-486D-ADC7-73989101CEB9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4509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66C1-68D5-4B20-824A-94657E890FC4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9987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43C1-4EDD-41A8-9283-B6A5A084A300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7032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9744-D9AB-43DB-8A9A-20ED9DC751E5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0924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832C-9691-4151-96F3-3374AB083928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0908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D5A-C95B-4C6F-9009-B428F2A0A568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00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10997"/>
            <a:ext cx="8229600" cy="3332961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dirty="0" smtClean="0"/>
              <a:t>Clique para editar 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7380312" y="4803998"/>
            <a:ext cx="1085328" cy="274320"/>
          </a:xfrm>
        </p:spPr>
        <p:txBody>
          <a:bodyPr/>
          <a:lstStyle>
            <a:lvl1pPr>
              <a:defRPr sz="1200" b="1" i="1"/>
            </a:lvl1pPr>
            <a:extLst/>
          </a:lstStyle>
          <a:p>
            <a:fld id="{3E199FFA-DA39-4520-8534-C93BB17B4B61}" type="datetime1">
              <a:rPr lang="pt-BR" smtClean="0"/>
              <a:pPr/>
              <a:t>06/07/2020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652120" y="4818186"/>
            <a:ext cx="1632087" cy="273844"/>
          </a:xfrm>
        </p:spPr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32440" y="4803998"/>
            <a:ext cx="480592" cy="273844"/>
          </a:xfrm>
        </p:spPr>
        <p:txBody>
          <a:bodyPr/>
          <a:lstStyle>
            <a:lvl1pPr>
              <a:defRPr sz="1200" b="1" i="1"/>
            </a:lvl1pPr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07088" cy="857250"/>
          </a:xfrm>
        </p:spPr>
        <p:txBody>
          <a:bodyPr rtlCol="0"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pic>
        <p:nvPicPr>
          <p:cNvPr id="8" name="Imagem 7" descr="C:\Users\Maldonado\Documents\02 Hortolândia\EGPH\LOGO EGPH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494"/>
            <a:ext cx="1656184" cy="72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Conector reto 11"/>
          <p:cNvCxnSpPr/>
          <p:nvPr userDrawn="1"/>
        </p:nvCxnSpPr>
        <p:spPr>
          <a:xfrm>
            <a:off x="7308304" y="195486"/>
            <a:ext cx="0" cy="792088"/>
          </a:xfrm>
          <a:prstGeom prst="line">
            <a:avLst/>
          </a:prstGeom>
          <a:ln w="349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https://www.tcm.go.gov.br/escolatcm/wp-content/uploads/2016/12/rede_logo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3" b="38278"/>
          <a:stretch/>
        </p:blipFill>
        <p:spPr bwMode="auto">
          <a:xfrm>
            <a:off x="35496" y="4641874"/>
            <a:ext cx="1800200" cy="450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68E1-68F3-441E-AA78-552A077C18EE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91776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AEC-4127-4C9E-81FF-0AD7C4D7F2F8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68917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7CC9-307F-4883-BF95-27E4D9A2678B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0071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009F-AD57-41D2-AE68-C5290618516D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3401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15670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56070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AE98B-8E78-491B-9812-FC1CBE2A9F1C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256725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256725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11" name="Imagem 10" descr="C:\Users\Maldonado\Documents\02 Hortolândia\EGPH\LOGO EGPH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494"/>
            <a:ext cx="1656184" cy="72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Conector reto 11"/>
          <p:cNvCxnSpPr/>
          <p:nvPr userDrawn="1"/>
        </p:nvCxnSpPr>
        <p:spPr>
          <a:xfrm>
            <a:off x="7308304" y="195486"/>
            <a:ext cx="0" cy="792088"/>
          </a:xfrm>
          <a:prstGeom prst="line">
            <a:avLst/>
          </a:prstGeom>
          <a:ln w="349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https://www.tcm.go.gov.br/escolatcm/wp-content/uploads/2016/12/rede_logo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3" b="38278"/>
          <a:stretch/>
        </p:blipFill>
        <p:spPr bwMode="auto">
          <a:xfrm>
            <a:off x="35496" y="4635003"/>
            <a:ext cx="1800200" cy="450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B58CAD-F9DF-41F0-861A-1F5B1524C5B5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79096" cy="857250"/>
          </a:xfrm>
        </p:spPr>
        <p:txBody>
          <a:bodyPr rtlCol="0">
            <a:noAutofit/>
          </a:bodyPr>
          <a:lstStyle>
            <a:lvl1pPr>
              <a:defRPr sz="3600"/>
            </a:lvl1pPr>
            <a:extLst/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pic>
        <p:nvPicPr>
          <p:cNvPr id="11" name="Imagem 10" descr="C:\Users\Maldonado\Documents\02 Hortolândia\EGPH\LOGO EGPH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494"/>
            <a:ext cx="1656184" cy="72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Conector reto 11"/>
          <p:cNvCxnSpPr/>
          <p:nvPr userDrawn="1"/>
        </p:nvCxnSpPr>
        <p:spPr>
          <a:xfrm>
            <a:off x="7308304" y="195486"/>
            <a:ext cx="0" cy="792088"/>
          </a:xfrm>
          <a:prstGeom prst="line">
            <a:avLst/>
          </a:prstGeom>
          <a:ln w="349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https://www.tcm.go.gov.br/escolatcm/wp-content/uploads/2016/12/rede_logo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3" b="38278"/>
          <a:stretch/>
        </p:blipFill>
        <p:spPr bwMode="auto">
          <a:xfrm>
            <a:off x="27300" y="4624980"/>
            <a:ext cx="1800200" cy="450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6779096" cy="857250"/>
          </a:xfrm>
        </p:spPr>
        <p:txBody>
          <a:bodyPr anchor="ctr"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795886"/>
            <a:ext cx="4040188" cy="648072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7" y="3795886"/>
            <a:ext cx="4041775" cy="648072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71266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71266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A5E5D9-E894-4BC6-8FC2-0E919A58ACF2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2" name="Imagem 11" descr="C:\Users\Maldonado\Documents\02 Hortolândia\EGPH\LOGO EGPH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494"/>
            <a:ext cx="1656184" cy="72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Conector reto 12"/>
          <p:cNvCxnSpPr/>
          <p:nvPr userDrawn="1"/>
        </p:nvCxnSpPr>
        <p:spPr>
          <a:xfrm>
            <a:off x="7308304" y="195486"/>
            <a:ext cx="0" cy="792088"/>
          </a:xfrm>
          <a:prstGeom prst="line">
            <a:avLst/>
          </a:prstGeom>
          <a:ln w="349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 descr="https://www.tcm.go.gov.br/escolatcm/wp-content/uploads/2016/12/rede_logo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3" b="38278"/>
          <a:stretch/>
        </p:blipFill>
        <p:spPr bwMode="auto">
          <a:xfrm>
            <a:off x="107504" y="4614979"/>
            <a:ext cx="1800200" cy="450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A086E-3D4C-4AB3-9217-9EF1556894CE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79096" cy="857250"/>
          </a:xfrm>
        </p:spPr>
        <p:txBody>
          <a:bodyPr rtlCol="0"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pic>
        <p:nvPicPr>
          <p:cNvPr id="9" name="Imagem 8" descr="C:\Users\Maldonado\Documents\02 Hortolândia\EGPH\LOGO EGPH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494"/>
            <a:ext cx="1656184" cy="72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Conector reto 9"/>
          <p:cNvCxnSpPr/>
          <p:nvPr userDrawn="1"/>
        </p:nvCxnSpPr>
        <p:spPr>
          <a:xfrm>
            <a:off x="7308304" y="195486"/>
            <a:ext cx="0" cy="792088"/>
          </a:xfrm>
          <a:prstGeom prst="line">
            <a:avLst/>
          </a:prstGeom>
          <a:ln w="349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https://www.tcm.go.gov.br/escolatcm/wp-content/uploads/2016/12/rede_logo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3" b="38278"/>
          <a:stretch/>
        </p:blipFill>
        <p:spPr bwMode="auto">
          <a:xfrm>
            <a:off x="35385" y="4641874"/>
            <a:ext cx="1800200" cy="450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D1E05C-3040-404A-843C-F8C0F0FF11CF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C:\Users\Maldonado\Documents\02 Hortolândia\EGPH\LOGO EGPH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494"/>
            <a:ext cx="1656184" cy="72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ector reto 7"/>
          <p:cNvCxnSpPr/>
          <p:nvPr userDrawn="1"/>
        </p:nvCxnSpPr>
        <p:spPr>
          <a:xfrm>
            <a:off x="7308304" y="195486"/>
            <a:ext cx="0" cy="792088"/>
          </a:xfrm>
          <a:prstGeom prst="line">
            <a:avLst/>
          </a:prstGeom>
          <a:ln w="349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https://www.tcm.go.gov.br/escolatcm/wp-content/uploads/2016/12/rede_logo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3" b="38278"/>
          <a:stretch/>
        </p:blipFill>
        <p:spPr bwMode="auto">
          <a:xfrm>
            <a:off x="35496" y="4637444"/>
            <a:ext cx="1800200" cy="450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657600"/>
            <a:ext cx="806489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756720" y="4016327"/>
            <a:ext cx="4559696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51520" y="205740"/>
            <a:ext cx="6984776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69E6429F-9E5F-4AC4-835D-457DAEC50DEA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 descr="C:\Users\Maldonado\Documents\02 Hortolândia\EGPH\LOGO EGPH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494"/>
            <a:ext cx="1656184" cy="72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to 10"/>
          <p:cNvCxnSpPr/>
          <p:nvPr userDrawn="1"/>
        </p:nvCxnSpPr>
        <p:spPr>
          <a:xfrm>
            <a:off x="7308304" y="195486"/>
            <a:ext cx="0" cy="792088"/>
          </a:xfrm>
          <a:prstGeom prst="line">
            <a:avLst/>
          </a:prstGeom>
          <a:ln w="349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 descr="https://www.tcm.go.gov.br/escolatcm/wp-content/uploads/2016/12/rede_logo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3" b="38278"/>
          <a:stretch/>
        </p:blipFill>
        <p:spPr bwMode="auto">
          <a:xfrm>
            <a:off x="35496" y="4641874"/>
            <a:ext cx="1800200" cy="450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A58AA6-C6A5-4575-8C75-4C8599049E79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16" name="Imagem 15" descr="https://www.tcm.go.gov.br/escolatcm/wp-content/uploads/2016/12/rede_logo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3" b="38278"/>
          <a:stretch/>
        </p:blipFill>
        <p:spPr bwMode="auto">
          <a:xfrm>
            <a:off x="35496" y="4671692"/>
            <a:ext cx="1800200" cy="450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B63FCE7-F0B0-44C4-9512-33E407DD83CF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0C7C4-1426-4E22-8DE7-8FDF4E51331A}" type="datetime1">
              <a:rPr lang="pt-BR" smtClean="0"/>
              <a:pPr/>
              <a:t>06/07/2020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6818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hortolandia.giap.com.br/apex/horto/f?p=1000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valiacaodesempenho@hortolandia.sp.gov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99543"/>
            <a:ext cx="7772400" cy="1657893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ESTÁGIO PROBATÓRIO</a:t>
            </a:r>
            <a:br>
              <a:rPr lang="pt-BR" dirty="0" smtClean="0"/>
            </a:br>
            <a:r>
              <a:rPr lang="pt-BR" dirty="0" smtClean="0"/>
              <a:t>Capacitação para Gestores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2786063"/>
            <a:ext cx="7772400" cy="822419"/>
          </a:xfrm>
        </p:spPr>
        <p:txBody>
          <a:bodyPr>
            <a:normAutofit/>
          </a:bodyPr>
          <a:lstStyle/>
          <a:p>
            <a:r>
              <a:rPr lang="pt-BR" dirty="0" smtClean="0"/>
              <a:t>Módulo II – PLANO DE TRABALHO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922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rcRect l="13045" t="10006" r="14653" b="10006"/>
          <a:stretch>
            <a:fillRect/>
          </a:stretch>
        </p:blipFill>
        <p:spPr bwMode="auto">
          <a:xfrm>
            <a:off x="285720" y="142858"/>
            <a:ext cx="871543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571472" y="285734"/>
            <a:ext cx="500066" cy="214314"/>
          </a:xfrm>
          <a:prstGeom prst="ellipse">
            <a:avLst/>
          </a:prstGeom>
          <a:noFill/>
          <a:ln w="15875">
            <a:solidFill>
              <a:srgbClr val="FF0000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1857356" y="142858"/>
            <a:ext cx="2000264" cy="21431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428728" y="714362"/>
            <a:ext cx="2571768" cy="285752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357686" y="571486"/>
            <a:ext cx="857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FF0000"/>
                </a:solidFill>
              </a:rPr>
              <a:t>servidor</a:t>
            </a:r>
            <a:endParaRPr lang="pt-BR" sz="1100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6248" y="1214428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70C0"/>
                </a:solidFill>
              </a:rPr>
              <a:t>Superior imediato</a:t>
            </a:r>
            <a:endParaRPr lang="pt-BR" sz="1000" dirty="0">
              <a:solidFill>
                <a:srgbClr val="0070C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715140" y="571486"/>
            <a:ext cx="142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FF0000"/>
                </a:solidFill>
              </a:rPr>
              <a:t>Assinatura do gestor</a:t>
            </a:r>
            <a:endParaRPr lang="pt-BR" sz="1100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572264" y="1214428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070C0"/>
                </a:solidFill>
              </a:rPr>
              <a:t>Assinatura do servidor</a:t>
            </a:r>
            <a:endParaRPr lang="pt-BR" sz="1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rcRect l="14306" t="11096" r="15048" b="67040"/>
          <a:stretch>
            <a:fillRect/>
          </a:stretch>
        </p:blipFill>
        <p:spPr bwMode="auto">
          <a:xfrm>
            <a:off x="500034" y="1142990"/>
            <a:ext cx="8001056" cy="109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/>
          <p:nvPr/>
        </p:nvPicPr>
        <p:blipFill>
          <a:blip r:embed="rId3"/>
          <a:srcRect l="15048" t="66472" r="16635" b="5584"/>
          <a:stretch>
            <a:fillRect/>
          </a:stretch>
        </p:blipFill>
        <p:spPr bwMode="auto">
          <a:xfrm>
            <a:off x="642910" y="2500312"/>
            <a:ext cx="7643866" cy="161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1500180"/>
            <a:ext cx="8229600" cy="3332961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Nosso próximo passo neste módulo será demonstrar, na prática, como criar o Plano de Trabalho no Sistema SIARH e acompanhá-lo.  </a:t>
            </a:r>
          </a:p>
          <a:p>
            <a:pPr algn="just"/>
            <a:endParaRPr lang="pt-BR" sz="2800" dirty="0" smtClean="0"/>
          </a:p>
          <a:p>
            <a:pPr algn="just">
              <a:buNone/>
            </a:pPr>
            <a:r>
              <a:rPr lang="pt-BR" sz="2400" b="1" dirty="0" smtClean="0"/>
              <a:t>OBS: 	ficará disponível na plataforma um manual escrito deste 	passo. </a:t>
            </a:r>
          </a:p>
          <a:p>
            <a:pPr algn="just">
              <a:buNone/>
            </a:pPr>
            <a:endParaRPr lang="pt-BR" sz="3600" dirty="0" smtClean="0"/>
          </a:p>
          <a:p>
            <a:pPr algn="just"/>
            <a:endParaRPr lang="pt-BR" sz="3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29444" cy="857250"/>
          </a:xfrm>
        </p:spPr>
        <p:txBody>
          <a:bodyPr>
            <a:normAutofit fontScale="90000"/>
          </a:bodyPr>
          <a:lstStyle/>
          <a:p>
            <a:r>
              <a:rPr lang="pt-BR" sz="3100" dirty="0" smtClean="0"/>
              <a:t>PLANO DE TRABALHO </a:t>
            </a:r>
            <a:r>
              <a:rPr lang="pt-BR" sz="3200" dirty="0" smtClean="0"/>
              <a:t>– </a:t>
            </a:r>
            <a:r>
              <a:rPr lang="pt-BR" sz="3100" dirty="0" smtClean="0"/>
              <a:t>Decreto 2697/2012</a:t>
            </a:r>
            <a:endParaRPr lang="pt-BR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1071552"/>
            <a:ext cx="8229600" cy="3332961"/>
          </a:xfrm>
        </p:spPr>
        <p:txBody>
          <a:bodyPr/>
          <a:lstStyle/>
          <a:p>
            <a:pPr algn="just">
              <a:buNone/>
            </a:pPr>
            <a:r>
              <a:rPr lang="pt-BR" sz="2800" dirty="0" smtClean="0"/>
              <a:t>	</a:t>
            </a:r>
            <a:r>
              <a:rPr lang="pt-BR" sz="2800" b="1" dirty="0" smtClean="0"/>
              <a:t>Lembrando que:</a:t>
            </a:r>
          </a:p>
          <a:p>
            <a:pPr algn="just"/>
            <a:r>
              <a:rPr lang="pt-BR" sz="2800" dirty="0" smtClean="0"/>
              <a:t> deverá ser criado um Plano de Trabalho para cada um dos períodos de avaliação que compõem o Estágio Probatório do servidor;</a:t>
            </a:r>
          </a:p>
          <a:p>
            <a:pPr algn="just"/>
            <a:r>
              <a:rPr lang="pt-BR" sz="2800" dirty="0" smtClean="0"/>
              <a:t>a partir do primeiro plano, os demais só poderão ser contratados após realizada a avaliação do  servidor no período anterior.</a:t>
            </a:r>
          </a:p>
          <a:p>
            <a:pPr algn="just"/>
            <a:endParaRPr lang="pt-BR" sz="2800" dirty="0" smtClean="0"/>
          </a:p>
          <a:p>
            <a:pPr algn="just"/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/>
              <a:t>PLANO DE TRABALHO </a:t>
            </a:r>
            <a:r>
              <a:rPr lang="pt-BR" sz="3200" dirty="0" smtClean="0"/>
              <a:t>– </a:t>
            </a:r>
            <a:r>
              <a:rPr lang="pt-BR" sz="3100" dirty="0" smtClean="0"/>
              <a:t>Decreto 2697/2012</a:t>
            </a:r>
            <a:endParaRPr lang="pt-BR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357158" y="1500180"/>
            <a:ext cx="8472518" cy="27614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endereço para acessar o sistema SIARH é</a:t>
            </a:r>
            <a:r>
              <a:rPr kumimoji="0" lang="pt-B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 </a:t>
            </a:r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t-BR" sz="2600" dirty="0" smtClean="0">
                <a:hlinkClick r:id="rId2"/>
              </a:rPr>
              <a:t>	https://hortolandia.giap.com.br/apex/horto/f?p=1000</a:t>
            </a:r>
            <a:endParaRPr kumimoji="0" lang="pt-BR" sz="26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457200" y="205979"/>
            <a:ext cx="6829444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PLANO DE TRABALHO </a:t>
            </a: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kumimoji="0" lang="pt-BR" sz="3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Decreto 2697/2012</a:t>
            </a:r>
            <a:endParaRPr kumimoji="0" lang="pt-BR" sz="3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071552"/>
            <a:ext cx="8229600" cy="3500461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Contatos da equipe técnica do Setor de Avaliação de Desempenho e Estágio Probatório: </a:t>
            </a:r>
          </a:p>
          <a:p>
            <a:pPr algn="just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Telefone: 3965-1423, ramais 6946 e 6953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Email: </a:t>
            </a:r>
            <a:r>
              <a:rPr lang="pt-BR" dirty="0" smtClean="0">
                <a:hlinkClick r:id="rId2"/>
              </a:rPr>
              <a:t>avaliacaodesempenho@hortolandia.sp.gov.br</a:t>
            </a:r>
            <a:endParaRPr lang="pt-BR" dirty="0" smtClean="0"/>
          </a:p>
          <a:p>
            <a:pPr algn="ctr">
              <a:buNone/>
            </a:pP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1500180"/>
            <a:ext cx="8229600" cy="3714776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pt-BR" sz="3600" b="1" dirty="0" smtClean="0"/>
              <a:t>	</a:t>
            </a:r>
            <a:r>
              <a:rPr lang="pt-BR" sz="2900" b="1" dirty="0" smtClean="0"/>
              <a:t>Art. 11. </a:t>
            </a:r>
            <a:r>
              <a:rPr lang="pt-BR" sz="2900" dirty="0" smtClean="0"/>
              <a:t>O instrumento de avaliação probatória – </a:t>
            </a:r>
            <a:r>
              <a:rPr lang="pt-BR" sz="2900" b="1" dirty="0" smtClean="0"/>
              <a:t>Parte I</a:t>
            </a:r>
            <a:r>
              <a:rPr lang="pt-BR" sz="2900" dirty="0" smtClean="0"/>
              <a:t> constituir-se-á no meio obrigatório do processo de avaliação probatória e deverá conter os objetivos e atribuições para o cumprimento das metas e atividades acordadas, o plano de tarefas do servidor e as condições de trabalho necessárias à sua aplicação integral, detalhando:</a:t>
            </a:r>
          </a:p>
          <a:p>
            <a:pPr algn="just">
              <a:buNone/>
            </a:pPr>
            <a:endParaRPr lang="pt-BR" sz="2900" dirty="0" smtClean="0"/>
          </a:p>
          <a:p>
            <a:pPr algn="just">
              <a:buNone/>
            </a:pPr>
            <a:r>
              <a:rPr lang="pt-BR" sz="2900" b="1" dirty="0" smtClean="0"/>
              <a:t>	I</a:t>
            </a:r>
            <a:r>
              <a:rPr lang="pt-BR" sz="2900" dirty="0" smtClean="0"/>
              <a:t> – Plano de Atividades do Servidor Estagiário;</a:t>
            </a:r>
          </a:p>
          <a:p>
            <a:pPr algn="just">
              <a:buNone/>
            </a:pPr>
            <a:endParaRPr lang="pt-BR" sz="2900" dirty="0" smtClean="0"/>
          </a:p>
          <a:p>
            <a:pPr algn="just">
              <a:buNone/>
            </a:pPr>
            <a:r>
              <a:rPr lang="pt-BR" sz="2900" b="1" dirty="0" smtClean="0"/>
              <a:t>	II</a:t>
            </a:r>
            <a:r>
              <a:rPr lang="pt-BR" sz="2900" dirty="0" smtClean="0"/>
              <a:t> – Peso relativo de cada atividade;</a:t>
            </a:r>
          </a:p>
          <a:p>
            <a:pPr algn="just">
              <a:buNone/>
            </a:pPr>
            <a:endParaRPr lang="pt-BR" sz="2900" dirty="0" smtClean="0"/>
          </a:p>
          <a:p>
            <a:pPr algn="just">
              <a:buNone/>
            </a:pPr>
            <a:r>
              <a:rPr lang="pt-BR" sz="2900" b="1" dirty="0" smtClean="0"/>
              <a:t>	III</a:t>
            </a:r>
            <a:r>
              <a:rPr lang="pt-BR" sz="2900" dirty="0" smtClean="0"/>
              <a:t> – Condições de trabalho necessárias à aplicação integral dos planos descritos acima.</a:t>
            </a:r>
          </a:p>
          <a:p>
            <a:pPr algn="just">
              <a:buNone/>
            </a:pPr>
            <a:endParaRPr lang="pt-BR" sz="2900" dirty="0" smtClean="0"/>
          </a:p>
          <a:p>
            <a:pPr algn="just">
              <a:buNone/>
            </a:pPr>
            <a:endParaRPr lang="pt-BR" sz="2900" dirty="0" smtClean="0"/>
          </a:p>
          <a:p>
            <a:pPr algn="just">
              <a:buNone/>
            </a:pPr>
            <a:r>
              <a:rPr lang="pt-BR" sz="3600" b="1" dirty="0" smtClean="0"/>
              <a:t>	</a:t>
            </a:r>
            <a:endParaRPr lang="pt-BR" sz="2000" dirty="0" smtClean="0"/>
          </a:p>
          <a:p>
            <a:pPr algn="just">
              <a:lnSpc>
                <a:spcPct val="150000"/>
              </a:lnSpc>
              <a:buNone/>
            </a:pPr>
            <a:endParaRPr lang="pt-BR" sz="2000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z="1200" b="1" i="1" smtClean="0"/>
              <a:pPr/>
              <a:t>2</a:t>
            </a:fld>
            <a:endParaRPr lang="pt-BR" sz="1200" b="1" i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29444" cy="857250"/>
          </a:xfrm>
        </p:spPr>
        <p:txBody>
          <a:bodyPr>
            <a:normAutofit fontScale="90000"/>
          </a:bodyPr>
          <a:lstStyle/>
          <a:p>
            <a:r>
              <a:rPr lang="pt-BR" sz="3100" dirty="0" smtClean="0"/>
              <a:t>PLANO DE TRABALHO </a:t>
            </a:r>
            <a:r>
              <a:rPr lang="pt-BR" sz="3200" dirty="0" smtClean="0"/>
              <a:t>– </a:t>
            </a:r>
            <a:r>
              <a:rPr lang="pt-BR" sz="3100" dirty="0" smtClean="0"/>
              <a:t>Decreto 2697/2012</a:t>
            </a:r>
            <a:endParaRPr lang="pt-BR" sz="3100" dirty="0"/>
          </a:p>
        </p:txBody>
      </p:sp>
      <p:cxnSp>
        <p:nvCxnSpPr>
          <p:cNvPr id="20" name="Conector reto 19"/>
          <p:cNvCxnSpPr/>
          <p:nvPr/>
        </p:nvCxnSpPr>
        <p:spPr>
          <a:xfrm>
            <a:off x="7308304" y="195486"/>
            <a:ext cx="0" cy="792088"/>
          </a:xfrm>
          <a:prstGeom prst="line">
            <a:avLst/>
          </a:prstGeom>
          <a:ln w="3492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237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1000114"/>
            <a:ext cx="8229600" cy="3786213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pt-BR" sz="6400" b="1" dirty="0" smtClean="0"/>
              <a:t>	§ 1º </a:t>
            </a:r>
            <a:r>
              <a:rPr lang="pt-BR" sz="6400" dirty="0" smtClean="0"/>
              <a:t>O Plano de Atividades deverá ser preenchido </a:t>
            </a:r>
            <a:r>
              <a:rPr lang="pt-BR" sz="6400" b="1" dirty="0" smtClean="0"/>
              <a:t>conjuntamente</a:t>
            </a:r>
            <a:r>
              <a:rPr lang="pt-BR" sz="6400" dirty="0" smtClean="0"/>
              <a:t>, pelo superior imediato e o servidor estagiário.</a:t>
            </a:r>
          </a:p>
          <a:p>
            <a:pPr algn="just">
              <a:buNone/>
            </a:pPr>
            <a:endParaRPr lang="pt-BR" sz="6400" dirty="0" smtClean="0"/>
          </a:p>
          <a:p>
            <a:pPr algn="just">
              <a:buNone/>
            </a:pPr>
            <a:r>
              <a:rPr lang="pt-BR" sz="6400" b="1" dirty="0" smtClean="0"/>
              <a:t>	§ 2º </a:t>
            </a:r>
            <a:r>
              <a:rPr lang="pt-BR" sz="6400" dirty="0" smtClean="0"/>
              <a:t>Durante a vigência do instrumento de avaliação probatória, este </a:t>
            </a:r>
            <a:r>
              <a:rPr lang="pt-BR" sz="6400" b="1" dirty="0" smtClean="0"/>
              <a:t>não poderá sofrer ajustes.</a:t>
            </a:r>
          </a:p>
          <a:p>
            <a:pPr algn="just">
              <a:buNone/>
            </a:pPr>
            <a:r>
              <a:rPr lang="pt-BR" sz="6400" dirty="0" smtClean="0"/>
              <a:t> </a:t>
            </a:r>
            <a:endParaRPr lang="pt-BR" sz="6400" b="1" dirty="0" smtClean="0"/>
          </a:p>
          <a:p>
            <a:pPr algn="just">
              <a:buNone/>
            </a:pPr>
            <a:r>
              <a:rPr lang="pt-BR" sz="6400" b="1" dirty="0" smtClean="0"/>
              <a:t>	§ 3º </a:t>
            </a:r>
            <a:r>
              <a:rPr lang="pt-BR" sz="6400" dirty="0" smtClean="0"/>
              <a:t>Consideram-se condições de trabalho, aquelas objetivamente identificáveis que se compõem de instalações, instrumentos, materiais, insumos e as atividades de capacitação necessárias à consecução das metas e atividades pactuadas.</a:t>
            </a:r>
          </a:p>
          <a:p>
            <a:pPr algn="just">
              <a:buNone/>
            </a:pPr>
            <a:endParaRPr lang="pt-BR" sz="6400" dirty="0" smtClean="0"/>
          </a:p>
          <a:p>
            <a:pPr algn="just">
              <a:buNone/>
            </a:pPr>
            <a:r>
              <a:rPr lang="pt-BR" sz="6400" b="1" dirty="0" smtClean="0"/>
              <a:t>	§ 4º Se no período contratado houver a mudança de chefia, aquela que virá, deverá respeitar as atribuições já pactuadas com o servidor pela chefia anterior.</a:t>
            </a:r>
          </a:p>
          <a:p>
            <a:pPr algn="just">
              <a:buNone/>
            </a:pPr>
            <a:endParaRPr lang="pt-BR" sz="6400" dirty="0" smtClean="0"/>
          </a:p>
          <a:p>
            <a:pPr algn="just">
              <a:buNone/>
            </a:pPr>
            <a:r>
              <a:rPr lang="pt-BR" sz="6400" b="1" dirty="0" smtClean="0"/>
              <a:t>	§ 5º</a:t>
            </a:r>
            <a:r>
              <a:rPr lang="pt-BR" sz="6400" dirty="0" smtClean="0"/>
              <a:t> </a:t>
            </a:r>
            <a:r>
              <a:rPr lang="pt-BR" sz="6400" b="1" dirty="0" smtClean="0"/>
              <a:t>É vedada a alteração do local</a:t>
            </a:r>
            <a:r>
              <a:rPr lang="pt-BR" sz="6400" dirty="0" smtClean="0"/>
              <a:t> </a:t>
            </a:r>
            <a:r>
              <a:rPr lang="pt-BR" sz="6400" b="1" dirty="0" smtClean="0"/>
              <a:t>de trabalho do servidor </a:t>
            </a:r>
            <a:r>
              <a:rPr lang="pt-BR" sz="6400" dirty="0" smtClean="0"/>
              <a:t>em estagio probatório durante o período de execução do plano de trabalho acordado para o semestre. </a:t>
            </a: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457200" y="205979"/>
            <a:ext cx="6829444" cy="85725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/>
              <a:t>PLANO DE TRABALHO </a:t>
            </a:r>
            <a:r>
              <a:rPr lang="pt-BR" sz="3200" dirty="0" smtClean="0"/>
              <a:t>– </a:t>
            </a:r>
            <a:r>
              <a:rPr lang="pt-BR" sz="3100" dirty="0" smtClean="0"/>
              <a:t>Decreto 2697/2012</a:t>
            </a:r>
            <a:endParaRPr lang="pt-BR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928662" y="1357304"/>
            <a:ext cx="764386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Art. 14.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Para cada período de avaliação, será atribuída a nota mediante os seguintes critérios: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 – O peso atribuído para cada item contratado da Parte I (Plano de Atividades) deve ser de 01 (um) a 100 (cem);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II – A somatória de todos os pesos atribuídos deve ser igual a 100 (cem);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(...)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8596" y="428610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PLANO DE TRABALHO – Decreto2697/2012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261921"/>
            <a:ext cx="9215470" cy="461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1571604" y="2928940"/>
            <a:ext cx="685804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42976" y="1857370"/>
            <a:ext cx="42862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rcRect t="14668" r="46858" b="26426"/>
          <a:stretch>
            <a:fillRect/>
          </a:stretch>
        </p:blipFill>
        <p:spPr bwMode="auto">
          <a:xfrm>
            <a:off x="428596" y="214296"/>
            <a:ext cx="8572560" cy="383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143240" y="1000114"/>
            <a:ext cx="328614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1285866"/>
            <a:ext cx="71437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Art. 7º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São atribuições dos responsáveis pela avaliação probatória: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 –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Entregar ao Setor de Avaliação de Desempenho e Estágio Probatório, no prazo de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10 (dez) dias úteis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,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contados da data do recebimento do aviso de preenchimento</a:t>
            </a:r>
            <a:r>
              <a:rPr kumimoji="0" lang="pt-B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,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 instrumento de avaliação probatória –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Parte I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, constante do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Anexo I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a este decreto, devidamente preenchido com todos os quesitos e assinado por ambas as partes (...); </a:t>
            </a: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457200" y="205979"/>
            <a:ext cx="6829444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PLANO DE TRABALHO </a:t>
            </a: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kumimoji="0" lang="pt-BR" sz="3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Decreto 2697/2012</a:t>
            </a:r>
            <a:endParaRPr kumimoji="0" lang="pt-BR" sz="3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071538" y="1571618"/>
            <a:ext cx="69294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II –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Realizar, no prazo de 06 (seis) dias úteis, as eventuais correções necessárias no instrumento previsto no inciso anterior, no caso em que o mesmo não seja validado pelo Setor de Avaliação de Desempenho e Estágio Probatório; (...)</a:t>
            </a: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457200" y="205979"/>
            <a:ext cx="6829444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PLANO DE TRABALHO </a:t>
            </a: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kumimoji="0" lang="pt-BR" sz="3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Decreto 2697/2012</a:t>
            </a:r>
            <a:endParaRPr kumimoji="0" lang="pt-BR" sz="3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 l="12704" t="10111" r="14667" b="6787"/>
          <a:stretch>
            <a:fillRect/>
          </a:stretch>
        </p:blipFill>
        <p:spPr bwMode="auto">
          <a:xfrm>
            <a:off x="500034" y="142858"/>
            <a:ext cx="850112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928662" y="2285998"/>
            <a:ext cx="35719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285984" y="2000246"/>
            <a:ext cx="207170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28662" y="2000246"/>
            <a:ext cx="428628" cy="71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57224" y="2571750"/>
            <a:ext cx="34290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786314" y="2571750"/>
            <a:ext cx="385765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928662" y="4143386"/>
            <a:ext cx="121444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928662" y="4357700"/>
            <a:ext cx="14287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357422" y="4357700"/>
            <a:ext cx="185738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1069</TotalTime>
  <Words>324</Words>
  <Application>Microsoft Office PowerPoint</Application>
  <PresentationFormat>Apresentação na tela (16:9)</PresentationFormat>
  <Paragraphs>72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17" baseType="lpstr">
      <vt:lpstr>Concurso</vt:lpstr>
      <vt:lpstr>Personalizar design</vt:lpstr>
      <vt:lpstr>ESTÁGIO PROBATÓRIO Capacitação para Gestores</vt:lpstr>
      <vt:lpstr>PLANO DE TRABALHO – Decreto 2697/2012</vt:lpstr>
      <vt:lpstr>PLANO DE TRABALHO – Decreto 2697/2012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PLANO DE TRABALHO – Decreto 2697/2012</vt:lpstr>
      <vt:lpstr>PLANO DE TRABALHO – Decreto 2697/2012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Formação e planejamento sobre educação e planejamento de trânsito</dc:title>
  <dc:creator>Maldonado</dc:creator>
  <cp:lastModifiedBy>Rosemeiresantos</cp:lastModifiedBy>
  <cp:revision>87</cp:revision>
  <dcterms:created xsi:type="dcterms:W3CDTF">2017-06-19T19:32:10Z</dcterms:created>
  <dcterms:modified xsi:type="dcterms:W3CDTF">2020-07-06T14:43:43Z</dcterms:modified>
</cp:coreProperties>
</file>