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 id="2147483781" r:id="rId2"/>
  </p:sldMasterIdLst>
  <p:notesMasterIdLst>
    <p:notesMasterId r:id="rId17"/>
  </p:notesMasterIdLst>
  <p:handoutMasterIdLst>
    <p:handoutMasterId r:id="rId18"/>
  </p:handoutMasterIdLst>
  <p:sldIdLst>
    <p:sldId id="256" r:id="rId3"/>
    <p:sldId id="258" r:id="rId4"/>
    <p:sldId id="285" r:id="rId5"/>
    <p:sldId id="286" r:id="rId6"/>
    <p:sldId id="284" r:id="rId7"/>
    <p:sldId id="278" r:id="rId8"/>
    <p:sldId id="279" r:id="rId9"/>
    <p:sldId id="273" r:id="rId10"/>
    <p:sldId id="287" r:id="rId11"/>
    <p:sldId id="283" r:id="rId12"/>
    <p:sldId id="288" r:id="rId13"/>
    <p:sldId id="289" r:id="rId14"/>
    <p:sldId id="282" r:id="rId15"/>
    <p:sldId id="277" r:id="rId16"/>
  </p:sldIdLst>
  <p:sldSz cx="9144000" cy="51435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47" d="100"/>
          <a:sy n="147" d="100"/>
        </p:scale>
        <p:origin x="-594" y="-96"/>
      </p:cViewPr>
      <p:guideLst>
        <p:guide orient="horz" pos="1620"/>
        <p:guide pos="2880"/>
      </p:guideLst>
    </p:cSldViewPr>
  </p:slideViewPr>
  <p:notesTextViewPr>
    <p:cViewPr>
      <p:scale>
        <a:sx n="1" d="1"/>
        <a:sy n="1" d="1"/>
      </p:scale>
      <p:origin x="0" y="0"/>
    </p:cViewPr>
  </p:notesTextViewPr>
  <p:notesViewPr>
    <p:cSldViewPr>
      <p:cViewPr varScale="1">
        <p:scale>
          <a:sx n="88" d="100"/>
          <a:sy n="88" d="100"/>
        </p:scale>
        <p:origin x="-38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5813B3-4868-4CA1-8398-1959EBD50CD8}" type="datetimeFigureOut">
              <a:rPr lang="pt-BR" smtClean="0"/>
              <a:pPr/>
              <a:t>29/06/2020</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2B36B1-1B41-4AE2-99C0-331441AF6BBE}" type="slidenum">
              <a:rPr lang="pt-BR" smtClean="0"/>
              <a:pPr/>
              <a:t>‹nº›</a:t>
            </a:fld>
            <a:endParaRPr lang="pt-BR"/>
          </a:p>
        </p:txBody>
      </p:sp>
    </p:spTree>
    <p:extLst>
      <p:ext uri="{BB962C8B-B14F-4D97-AF65-F5344CB8AC3E}">
        <p14:creationId xmlns="" xmlns:p14="http://schemas.microsoft.com/office/powerpoint/2010/main" val="3584478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3EDACE-4105-4F2F-8F7C-A1287D7C31BF}" type="datetimeFigureOut">
              <a:rPr lang="pt-BR" smtClean="0"/>
              <a:pPr/>
              <a:t>29/06/2020</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EA9DE2-218B-47C9-A1AA-A067A924C1F4}" type="slidenum">
              <a:rPr lang="pt-BR" smtClean="0"/>
              <a:pPr/>
              <a:t>‹nº›</a:t>
            </a:fld>
            <a:endParaRPr lang="pt-BR"/>
          </a:p>
        </p:txBody>
      </p:sp>
    </p:spTree>
    <p:extLst>
      <p:ext uri="{BB962C8B-B14F-4D97-AF65-F5344CB8AC3E}">
        <p14:creationId xmlns="" xmlns:p14="http://schemas.microsoft.com/office/powerpoint/2010/main" val="926245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B4EA9DE2-218B-47C9-A1AA-A067A924C1F4}" type="slidenum">
              <a:rPr lang="pt-BR" smtClean="0"/>
              <a:pPr/>
              <a:t>1</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B4EA9DE2-218B-47C9-A1AA-A067A924C1F4}" type="slidenum">
              <a:rPr lang="pt-BR" smtClean="0"/>
              <a:pPr/>
              <a:t>2</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10" name="Triângulo retângulo 9"/>
          <p:cNvSpPr/>
          <p:nvPr/>
        </p:nvSpPr>
        <p:spPr>
          <a:xfrm>
            <a:off x="-2" y="3498110"/>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314451"/>
            <a:ext cx="7772400" cy="137232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título mestre</a:t>
            </a:r>
            <a:endParaRPr kumimoji="0" lang="en-US"/>
          </a:p>
        </p:txBody>
      </p:sp>
      <p:sp>
        <p:nvSpPr>
          <p:cNvPr id="17" name="Subtítulo 16"/>
          <p:cNvSpPr>
            <a:spLocks noGrp="1"/>
          </p:cNvSpPr>
          <p:nvPr>
            <p:ph type="subTitle" idx="1"/>
          </p:nvPr>
        </p:nvSpPr>
        <p:spPr>
          <a:xfrm>
            <a:off x="685800" y="2708705"/>
            <a:ext cx="7772400" cy="899778"/>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3714750"/>
            <a:ext cx="9147765" cy="1434066"/>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a:xfrm>
            <a:off x="4211960" y="4805958"/>
            <a:ext cx="1920240" cy="274320"/>
          </a:xfrm>
        </p:spPr>
        <p:txBody>
          <a:bodyPr/>
          <a:lstStyle>
            <a:lvl1pPr>
              <a:defRPr>
                <a:solidFill>
                  <a:srgbClr val="FFFFFF"/>
                </a:solidFill>
              </a:defRPr>
            </a:lvl1pPr>
            <a:extLst/>
          </a:lstStyle>
          <a:p>
            <a:fld id="{8AE03495-67AE-4DB3-8601-43DD8D36530C}" type="datetime1">
              <a:rPr lang="pt-BR" smtClean="0"/>
              <a:pPr/>
              <a:t>29/06/2020</a:t>
            </a:fld>
            <a:endParaRPr lang="pt-BR" dirty="0"/>
          </a:p>
        </p:txBody>
      </p:sp>
      <p:sp>
        <p:nvSpPr>
          <p:cNvPr id="27" name="Espaço Reservado para Número de Slide 26"/>
          <p:cNvSpPr>
            <a:spLocks noGrp="1"/>
          </p:cNvSpPr>
          <p:nvPr>
            <p:ph type="sldNum" sz="quarter" idx="12"/>
          </p:nvPr>
        </p:nvSpPr>
        <p:spPr>
          <a:xfrm>
            <a:off x="6132200" y="4805958"/>
            <a:ext cx="456024" cy="273844"/>
          </a:xfrm>
        </p:spPr>
        <p:txBody>
          <a:bodyPr/>
          <a:lstStyle>
            <a:lvl1pPr>
              <a:defRPr>
                <a:solidFill>
                  <a:srgbClr val="FFFFFF"/>
                </a:solidFill>
              </a:defRPr>
            </a:lvl1pPr>
            <a:extLst/>
          </a:lstStyle>
          <a:p>
            <a:fld id="{E5472A95-6E19-4F7D-BBCD-12CCC3E50ECF}" type="slidenum">
              <a:rPr lang="pt-BR" smtClean="0"/>
              <a:pPr/>
              <a:t>‹nº›</a:t>
            </a:fld>
            <a:endParaRPr lang="pt-BR"/>
          </a:p>
        </p:txBody>
      </p:sp>
      <p:pic>
        <p:nvPicPr>
          <p:cNvPr id="14" name="Imagem 13" descr="C:\Users\Maldonado\Documents\02 Hortolândia\Logo 1 novo.png"/>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107504" y="4079239"/>
            <a:ext cx="1800199" cy="940783"/>
          </a:xfrm>
          <a:prstGeom prst="rect">
            <a:avLst/>
          </a:prstGeom>
          <a:solidFill>
            <a:schemeClr val="tx2">
              <a:lumMod val="20000"/>
              <a:lumOff val="80000"/>
            </a:schemeClr>
          </a:solidFill>
          <a:ln>
            <a:noFill/>
          </a:ln>
        </p:spPr>
      </p:pic>
      <p:pic>
        <p:nvPicPr>
          <p:cNvPr id="15" name="Imagem 14" descr="C:\Users\Maldonado\Documents\02 Hortolândia\EGPH\LOGO EGPH.jpg"/>
          <p:cNvPicPr/>
          <p:nvPr userDrawn="1"/>
        </p:nvPicPr>
        <p:blipFill>
          <a:blip r:embed="rId4">
            <a:extLst>
              <a:ext uri="{28A0092B-C50C-407E-A947-70E740481C1C}">
                <a14:useLocalDpi xmlns="" xmlns:a14="http://schemas.microsoft.com/office/drawing/2010/main" val="0"/>
              </a:ext>
            </a:extLst>
          </a:blip>
          <a:srcRect/>
          <a:stretch>
            <a:fillRect/>
          </a:stretch>
        </p:blipFill>
        <p:spPr bwMode="auto">
          <a:xfrm>
            <a:off x="1979711" y="4080865"/>
            <a:ext cx="2050415" cy="939157"/>
          </a:xfrm>
          <a:prstGeom prst="rect">
            <a:avLst/>
          </a:prstGeom>
          <a:noFill/>
          <a:ln>
            <a:noFill/>
          </a:ln>
        </p:spPr>
      </p:pic>
      <p:pic>
        <p:nvPicPr>
          <p:cNvPr id="16" name="Imagem 15" descr="https://www.tcm.go.gov.br/escolatcm/wp-content/uploads/2016/12/rede_logo.png"/>
          <p:cNvPicPr/>
          <p:nvPr userDrawn="1"/>
        </p:nvPicPr>
        <p:blipFill rotWithShape="1">
          <a:blip r:embed="rId5" cstate="print">
            <a:extLst>
              <a:ext uri="{28A0092B-C50C-407E-A947-70E740481C1C}">
                <a14:useLocalDpi xmlns="" xmlns:a14="http://schemas.microsoft.com/office/drawing/2010/main" val="0"/>
              </a:ext>
            </a:extLst>
          </a:blip>
          <a:srcRect t="30633" b="38278"/>
          <a:stretch/>
        </p:blipFill>
        <p:spPr bwMode="auto">
          <a:xfrm>
            <a:off x="7020272" y="4476243"/>
            <a:ext cx="2016224" cy="504175"/>
          </a:xfrm>
          <a:prstGeom prst="rect">
            <a:avLst/>
          </a:prstGeom>
          <a:noFill/>
          <a:ln>
            <a:noFill/>
          </a:ln>
          <a:extLst>
            <a:ext uri="{53640926-AAD7-44D8-BBD7-CCE9431645EC}">
              <a14:shadowObscured xmlns="" xmlns:a14="http://schemas.microsoft.com/office/drawing/2010/main"/>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5979"/>
            <a:ext cx="6779096" cy="857250"/>
          </a:xfrm>
        </p:spPr>
        <p:txBody>
          <a:bodyPr>
            <a:normAutofit/>
          </a:bodyPr>
          <a:lstStyle>
            <a:lvl1pPr>
              <a:defRPr sz="3600"/>
            </a:lvl1pPr>
            <a:extLst/>
          </a:lstStyle>
          <a:p>
            <a:r>
              <a:rPr kumimoji="0" lang="pt-BR" dirty="0" smtClean="0"/>
              <a:t>Clique para editar o título mestre</a:t>
            </a:r>
            <a:endParaRPr kumimoji="0" lang="en-US" dirty="0"/>
          </a:p>
        </p:txBody>
      </p:sp>
      <p:sp>
        <p:nvSpPr>
          <p:cNvPr id="3" name="Espaço Reservado para Texto Vertical 2"/>
          <p:cNvSpPr>
            <a:spLocks noGrp="1"/>
          </p:cNvSpPr>
          <p:nvPr>
            <p:ph type="body" orient="vert" idx="1"/>
          </p:nvPr>
        </p:nvSpPr>
        <p:spPr>
          <a:xfrm>
            <a:off x="457200" y="1110997"/>
            <a:ext cx="8229600" cy="3289553"/>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B546B93E-A672-4DE2-89B8-CA3A331EABD7}" type="datetime1">
              <a:rPr lang="pt-BR" smtClean="0"/>
              <a:pPr/>
              <a:t>29/06/2020</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E5472A95-6E19-4F7D-BBCD-12CCC3E50ECF}" type="slidenum">
              <a:rPr lang="pt-BR" smtClean="0"/>
              <a:pPr/>
              <a:t>‹nº›</a:t>
            </a:fld>
            <a:endParaRPr lang="pt-BR"/>
          </a:p>
        </p:txBody>
      </p:sp>
      <p:pic>
        <p:nvPicPr>
          <p:cNvPr id="9" name="Imagem 8" descr="C:\Users\Maldonado\Documents\02 Hortolândia\EGPH\LOGO EGPH.jpg"/>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7380312" y="267494"/>
            <a:ext cx="1656184" cy="720080"/>
          </a:xfrm>
          <a:prstGeom prst="rect">
            <a:avLst/>
          </a:prstGeom>
          <a:noFill/>
          <a:ln>
            <a:noFill/>
          </a:ln>
        </p:spPr>
      </p:pic>
      <p:cxnSp>
        <p:nvCxnSpPr>
          <p:cNvPr id="10" name="Conector reto 9"/>
          <p:cNvCxnSpPr/>
          <p:nvPr userDrawn="1"/>
        </p:nvCxnSpPr>
        <p:spPr>
          <a:xfrm>
            <a:off x="7308304" y="195486"/>
            <a:ext cx="0" cy="792088"/>
          </a:xfrm>
          <a:prstGeom prst="line">
            <a:avLst/>
          </a:prstGeom>
          <a:ln w="34925"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11" name="Imagem 10" descr="https://www.tcm.go.gov.br/escolatcm/wp-content/uploads/2016/12/rede_logo.png"/>
          <p:cNvPicPr/>
          <p:nvPr userDrawn="1"/>
        </p:nvPicPr>
        <p:blipFill rotWithShape="1">
          <a:blip r:embed="rId3" cstate="print">
            <a:extLst>
              <a:ext uri="{28A0092B-C50C-407E-A947-70E740481C1C}">
                <a14:useLocalDpi xmlns="" xmlns:a14="http://schemas.microsoft.com/office/drawing/2010/main" val="0"/>
              </a:ext>
            </a:extLst>
          </a:blip>
          <a:srcRect t="30633" b="38278"/>
          <a:stretch/>
        </p:blipFill>
        <p:spPr bwMode="auto">
          <a:xfrm>
            <a:off x="35496" y="4641874"/>
            <a:ext cx="1800200" cy="450156"/>
          </a:xfrm>
          <a:prstGeom prst="rect">
            <a:avLst/>
          </a:prstGeom>
          <a:noFill/>
          <a:ln>
            <a:noFill/>
          </a:ln>
          <a:extLst>
            <a:ext uri="{53640926-AAD7-44D8-BBD7-CCE9431645EC}">
              <a14:shadowObscured xmlns="" xmlns:a14="http://schemas.microsoft.com/office/drawing/2010/main"/>
            </a:ext>
          </a:extLst>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156176" y="205980"/>
            <a:ext cx="1080120" cy="4194571"/>
          </a:xfrm>
        </p:spPr>
        <p:txBody>
          <a:bodyPr vert="eaVert"/>
          <a:lstStyle>
            <a:extLst/>
          </a:lstStyle>
          <a:p>
            <a:r>
              <a:rPr kumimoji="0" lang="pt-BR" dirty="0" smtClean="0"/>
              <a:t>Clique para editar o título mestre</a:t>
            </a:r>
            <a:endParaRPr kumimoji="0" lang="en-US" dirty="0"/>
          </a:p>
        </p:txBody>
      </p:sp>
      <p:sp>
        <p:nvSpPr>
          <p:cNvPr id="3" name="Espaço Reservado para Texto Vertical 2"/>
          <p:cNvSpPr>
            <a:spLocks noGrp="1"/>
          </p:cNvSpPr>
          <p:nvPr>
            <p:ph type="body" orient="vert" idx="1"/>
          </p:nvPr>
        </p:nvSpPr>
        <p:spPr>
          <a:xfrm>
            <a:off x="457200" y="205981"/>
            <a:ext cx="5698976" cy="4194570"/>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EC6F085B-D1A6-4CC8-9109-FF36D6008CA2}" type="datetime1">
              <a:rPr lang="pt-BR" smtClean="0"/>
              <a:pPr/>
              <a:t>29/06/2020</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E5472A95-6E19-4F7D-BBCD-12CCC3E50ECF}" type="slidenum">
              <a:rPr lang="pt-BR" smtClean="0"/>
              <a:pPr/>
              <a:t>‹nº›</a:t>
            </a:fld>
            <a:endParaRPr lang="pt-BR"/>
          </a:p>
        </p:txBody>
      </p:sp>
      <p:pic>
        <p:nvPicPr>
          <p:cNvPr id="9" name="Imagem 8" descr="C:\Users\Maldonado\Documents\02 Hortolândia\EGPH\LOGO EGPH.jpg"/>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7380312" y="267494"/>
            <a:ext cx="1656184" cy="720080"/>
          </a:xfrm>
          <a:prstGeom prst="rect">
            <a:avLst/>
          </a:prstGeom>
          <a:noFill/>
          <a:ln>
            <a:noFill/>
          </a:ln>
        </p:spPr>
      </p:pic>
      <p:cxnSp>
        <p:nvCxnSpPr>
          <p:cNvPr id="10" name="Conector reto 9"/>
          <p:cNvCxnSpPr/>
          <p:nvPr userDrawn="1"/>
        </p:nvCxnSpPr>
        <p:spPr>
          <a:xfrm>
            <a:off x="7308304" y="195486"/>
            <a:ext cx="0" cy="792088"/>
          </a:xfrm>
          <a:prstGeom prst="line">
            <a:avLst/>
          </a:prstGeom>
          <a:ln w="34925"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11" name="Imagem 10" descr="https://www.tcm.go.gov.br/escolatcm/wp-content/uploads/2016/12/rede_logo.png"/>
          <p:cNvPicPr/>
          <p:nvPr userDrawn="1"/>
        </p:nvPicPr>
        <p:blipFill rotWithShape="1">
          <a:blip r:embed="rId3" cstate="print">
            <a:extLst>
              <a:ext uri="{28A0092B-C50C-407E-A947-70E740481C1C}">
                <a14:useLocalDpi xmlns="" xmlns:a14="http://schemas.microsoft.com/office/drawing/2010/main" val="0"/>
              </a:ext>
            </a:extLst>
          </a:blip>
          <a:srcRect t="30633" b="38278"/>
          <a:stretch/>
        </p:blipFill>
        <p:spPr bwMode="auto">
          <a:xfrm>
            <a:off x="35496" y="4641874"/>
            <a:ext cx="1800200" cy="450156"/>
          </a:xfrm>
          <a:prstGeom prst="rect">
            <a:avLst/>
          </a:prstGeom>
          <a:noFill/>
          <a:ln>
            <a:noFill/>
          </a:ln>
          <a:extLst>
            <a:ext uri="{53640926-AAD7-44D8-BBD7-CCE9431645EC}">
              <a14:shadowObscured xmlns="" xmlns:a14="http://schemas.microsoft.com/office/drawing/2010/main"/>
            </a:ext>
          </a:extLst>
        </p:spPr>
      </p:pic>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7819"/>
            <a:ext cx="7772400" cy="1102519"/>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8E1CD454-7514-436E-A7D0-5A46355290CB}" type="datetime1">
              <a:rPr lang="pt-BR" smtClean="0"/>
              <a:pPr/>
              <a:t>29/06/2020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E07C545-7B83-4957-832C-DF04ADB37D16}" type="slidenum">
              <a:rPr lang="pt-BR" smtClean="0"/>
              <a:pPr/>
              <a:t>‹nº›</a:t>
            </a:fld>
            <a:endParaRPr lang="pt-BR"/>
          </a:p>
        </p:txBody>
      </p:sp>
    </p:spTree>
    <p:extLst>
      <p:ext uri="{BB962C8B-B14F-4D97-AF65-F5344CB8AC3E}">
        <p14:creationId xmlns="" xmlns:p14="http://schemas.microsoft.com/office/powerpoint/2010/main" val="317364309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5848C9F-FE5F-4060-A397-5E5AA1EEC428}" type="datetime1">
              <a:rPr lang="pt-BR" smtClean="0"/>
              <a:pPr/>
              <a:t>29/06/2020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E07C545-7B83-4957-832C-DF04ADB37D16}" type="slidenum">
              <a:rPr lang="pt-BR" smtClean="0"/>
              <a:pPr/>
              <a:t>‹nº›</a:t>
            </a:fld>
            <a:endParaRPr lang="pt-BR"/>
          </a:p>
        </p:txBody>
      </p:sp>
    </p:spTree>
    <p:extLst>
      <p:ext uri="{BB962C8B-B14F-4D97-AF65-F5344CB8AC3E}">
        <p14:creationId xmlns="" xmlns:p14="http://schemas.microsoft.com/office/powerpoint/2010/main" val="280339806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5176"/>
            <a:ext cx="7772400" cy="1021556"/>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0077A4EE-CE97-486D-ADC7-73989101CEB9}" type="datetime1">
              <a:rPr lang="pt-BR" smtClean="0"/>
              <a:pPr/>
              <a:t>29/06/2020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E07C545-7B83-4957-832C-DF04ADB37D16}" type="slidenum">
              <a:rPr lang="pt-BR" smtClean="0"/>
              <a:pPr/>
              <a:t>‹nº›</a:t>
            </a:fld>
            <a:endParaRPr lang="pt-BR"/>
          </a:p>
        </p:txBody>
      </p:sp>
    </p:spTree>
    <p:extLst>
      <p:ext uri="{BB962C8B-B14F-4D97-AF65-F5344CB8AC3E}">
        <p14:creationId xmlns="" xmlns:p14="http://schemas.microsoft.com/office/powerpoint/2010/main" val="244509837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CD9C66C1-68D5-4B20-824A-94657E890FC4}" type="datetime1">
              <a:rPr lang="pt-BR" smtClean="0"/>
              <a:pPr/>
              <a:t>29/06/2020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E07C545-7B83-4957-832C-DF04ADB37D16}" type="slidenum">
              <a:rPr lang="pt-BR" smtClean="0"/>
              <a:pPr/>
              <a:t>‹nº›</a:t>
            </a:fld>
            <a:endParaRPr lang="pt-BR"/>
          </a:p>
        </p:txBody>
      </p:sp>
    </p:spTree>
    <p:extLst>
      <p:ext uri="{BB962C8B-B14F-4D97-AF65-F5344CB8AC3E}">
        <p14:creationId xmlns="" xmlns:p14="http://schemas.microsoft.com/office/powerpoint/2010/main" val="309987139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EBD643C1-4EDD-41A8-9283-B6A5A084A300}" type="datetime1">
              <a:rPr lang="pt-BR" smtClean="0"/>
              <a:pPr/>
              <a:t>29/06/2020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E07C545-7B83-4957-832C-DF04ADB37D16}" type="slidenum">
              <a:rPr lang="pt-BR" smtClean="0"/>
              <a:pPr/>
              <a:t>‹nº›</a:t>
            </a:fld>
            <a:endParaRPr lang="pt-BR"/>
          </a:p>
        </p:txBody>
      </p:sp>
    </p:spTree>
    <p:extLst>
      <p:ext uri="{BB962C8B-B14F-4D97-AF65-F5344CB8AC3E}">
        <p14:creationId xmlns="" xmlns:p14="http://schemas.microsoft.com/office/powerpoint/2010/main" val="215703223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81589744-D9AB-43DB-8A9A-20ED9DC751E5}" type="datetime1">
              <a:rPr lang="pt-BR" smtClean="0"/>
              <a:pPr/>
              <a:t>29/06/2020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E07C545-7B83-4957-832C-DF04ADB37D16}" type="slidenum">
              <a:rPr lang="pt-BR" smtClean="0"/>
              <a:pPr/>
              <a:t>‹nº›</a:t>
            </a:fld>
            <a:endParaRPr lang="pt-BR"/>
          </a:p>
        </p:txBody>
      </p:sp>
    </p:spTree>
    <p:extLst>
      <p:ext uri="{BB962C8B-B14F-4D97-AF65-F5344CB8AC3E}">
        <p14:creationId xmlns="" xmlns:p14="http://schemas.microsoft.com/office/powerpoint/2010/main" val="3209243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89F832C-9691-4151-96F3-3374AB083928}" type="datetime1">
              <a:rPr lang="pt-BR" smtClean="0"/>
              <a:pPr/>
              <a:t>29/06/2020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E07C545-7B83-4957-832C-DF04ADB37D16}" type="slidenum">
              <a:rPr lang="pt-BR" smtClean="0"/>
              <a:pPr/>
              <a:t>‹nº›</a:t>
            </a:fld>
            <a:endParaRPr lang="pt-BR"/>
          </a:p>
        </p:txBody>
      </p:sp>
    </p:spTree>
    <p:extLst>
      <p:ext uri="{BB962C8B-B14F-4D97-AF65-F5344CB8AC3E}">
        <p14:creationId xmlns="" xmlns:p14="http://schemas.microsoft.com/office/powerpoint/2010/main" val="42309085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1" y="204787"/>
            <a:ext cx="3008313" cy="871538"/>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831ED5A-C95B-4C6F-9009-B428F2A0A568}" type="datetime1">
              <a:rPr lang="pt-BR" smtClean="0"/>
              <a:pPr/>
              <a:t>29/06/2020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E07C545-7B83-4957-832C-DF04ADB37D16}" type="slidenum">
              <a:rPr lang="pt-BR" smtClean="0"/>
              <a:pPr/>
              <a:t>‹nº›</a:t>
            </a:fld>
            <a:endParaRPr lang="pt-BR"/>
          </a:p>
        </p:txBody>
      </p:sp>
    </p:spTree>
    <p:extLst>
      <p:ext uri="{BB962C8B-B14F-4D97-AF65-F5344CB8AC3E}">
        <p14:creationId xmlns="" xmlns:p14="http://schemas.microsoft.com/office/powerpoint/2010/main" val="35005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110997"/>
            <a:ext cx="8229600" cy="3332961"/>
          </a:xfrm>
        </p:spPr>
        <p:txBody>
          <a:bodyPr/>
          <a:lstStyle>
            <a:extLst/>
          </a:lstStyle>
          <a:p>
            <a:pPr lvl="0" eaLnBrk="1" latinLnBrk="0" hangingPunct="1"/>
            <a:r>
              <a:rPr lang="pt-BR" dirty="0" smtClean="0"/>
              <a:t>Clique para editar o texto mestre</a:t>
            </a:r>
          </a:p>
          <a:p>
            <a:pPr lvl="1" eaLnBrk="1" latinLnBrk="0" hangingPunct="1"/>
            <a:r>
              <a:rPr lang="pt-BR" dirty="0" smtClean="0"/>
              <a:t>Segundo nível</a:t>
            </a:r>
          </a:p>
          <a:p>
            <a:pPr lvl="2" eaLnBrk="1" latinLnBrk="0" hangingPunct="1"/>
            <a:r>
              <a:rPr lang="pt-BR" dirty="0" smtClean="0"/>
              <a:t>Terceiro nível</a:t>
            </a:r>
          </a:p>
          <a:p>
            <a:pPr lvl="3" eaLnBrk="1" latinLnBrk="0" hangingPunct="1"/>
            <a:r>
              <a:rPr lang="pt-BR" dirty="0" smtClean="0"/>
              <a:t>Quarto nível</a:t>
            </a:r>
          </a:p>
          <a:p>
            <a:pPr lvl="4" eaLnBrk="1" latinLnBrk="0" hangingPunct="1"/>
            <a:r>
              <a:rPr lang="pt-BR" dirty="0" smtClean="0"/>
              <a:t>Quinto nível</a:t>
            </a:r>
            <a:endParaRPr kumimoji="0" lang="en-US" dirty="0"/>
          </a:p>
        </p:txBody>
      </p:sp>
      <p:sp>
        <p:nvSpPr>
          <p:cNvPr id="4" name="Espaço Reservado para Data 3"/>
          <p:cNvSpPr>
            <a:spLocks noGrp="1"/>
          </p:cNvSpPr>
          <p:nvPr>
            <p:ph type="dt" sz="half" idx="10"/>
          </p:nvPr>
        </p:nvSpPr>
        <p:spPr>
          <a:xfrm>
            <a:off x="7380312" y="4803998"/>
            <a:ext cx="1085328" cy="274320"/>
          </a:xfrm>
        </p:spPr>
        <p:txBody>
          <a:bodyPr/>
          <a:lstStyle>
            <a:lvl1pPr>
              <a:defRPr sz="1200" b="1" i="1"/>
            </a:lvl1pPr>
            <a:extLst/>
          </a:lstStyle>
          <a:p>
            <a:fld id="{3E199FFA-DA39-4520-8534-C93BB17B4B61}" type="datetime1">
              <a:rPr lang="pt-BR" smtClean="0"/>
              <a:pPr/>
              <a:t>29/06/2020</a:t>
            </a:fld>
            <a:endParaRPr lang="pt-BR" dirty="0"/>
          </a:p>
        </p:txBody>
      </p:sp>
      <p:sp>
        <p:nvSpPr>
          <p:cNvPr id="5" name="Espaço Reservado para Rodapé 4"/>
          <p:cNvSpPr>
            <a:spLocks noGrp="1"/>
          </p:cNvSpPr>
          <p:nvPr>
            <p:ph type="ftr" sz="quarter" idx="11"/>
          </p:nvPr>
        </p:nvSpPr>
        <p:spPr>
          <a:xfrm>
            <a:off x="5652120" y="4818186"/>
            <a:ext cx="1632087" cy="273844"/>
          </a:xfrm>
        </p:spPr>
        <p:txBody>
          <a:bodyPr/>
          <a:lstStyle>
            <a:extLst/>
          </a:lstStyle>
          <a:p>
            <a:endParaRPr lang="pt-BR" dirty="0"/>
          </a:p>
        </p:txBody>
      </p:sp>
      <p:sp>
        <p:nvSpPr>
          <p:cNvPr id="6" name="Espaço Reservado para Número de Slide 5"/>
          <p:cNvSpPr>
            <a:spLocks noGrp="1"/>
          </p:cNvSpPr>
          <p:nvPr>
            <p:ph type="sldNum" sz="quarter" idx="12"/>
          </p:nvPr>
        </p:nvSpPr>
        <p:spPr>
          <a:xfrm>
            <a:off x="8532440" y="4803998"/>
            <a:ext cx="480592" cy="273844"/>
          </a:xfrm>
        </p:spPr>
        <p:txBody>
          <a:bodyPr/>
          <a:lstStyle>
            <a:lvl1pPr>
              <a:defRPr sz="1200" b="1" i="1"/>
            </a:lvl1pPr>
            <a:extLst/>
          </a:lstStyle>
          <a:p>
            <a:fld id="{E5472A95-6E19-4F7D-BBCD-12CCC3E50ECF}" type="slidenum">
              <a:rPr lang="pt-BR" smtClean="0"/>
              <a:pPr/>
              <a:t>‹nº›</a:t>
            </a:fld>
            <a:endParaRPr lang="pt-BR" dirty="0"/>
          </a:p>
        </p:txBody>
      </p:sp>
      <p:sp>
        <p:nvSpPr>
          <p:cNvPr id="7" name="Título 6"/>
          <p:cNvSpPr>
            <a:spLocks noGrp="1"/>
          </p:cNvSpPr>
          <p:nvPr>
            <p:ph type="title"/>
          </p:nvPr>
        </p:nvSpPr>
        <p:spPr>
          <a:xfrm>
            <a:off x="457200" y="205979"/>
            <a:ext cx="6707088" cy="857250"/>
          </a:xfrm>
        </p:spPr>
        <p:txBody>
          <a:bodyPr rtlCol="0">
            <a:normAutofit/>
          </a:bodyPr>
          <a:lstStyle>
            <a:lvl1pPr>
              <a:defRPr sz="3600"/>
            </a:lvl1pPr>
            <a:extLst/>
          </a:lstStyle>
          <a:p>
            <a:r>
              <a:rPr kumimoji="0" lang="pt-BR" dirty="0" smtClean="0"/>
              <a:t>Clique para editar o título mestre</a:t>
            </a:r>
            <a:endParaRPr kumimoji="0" lang="en-US" dirty="0"/>
          </a:p>
        </p:txBody>
      </p:sp>
      <p:pic>
        <p:nvPicPr>
          <p:cNvPr id="8" name="Imagem 7" descr="C:\Users\Maldonado\Documents\02 Hortolândia\EGPH\LOGO EGPH.jpg"/>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7380312" y="267494"/>
            <a:ext cx="1656184" cy="720080"/>
          </a:xfrm>
          <a:prstGeom prst="rect">
            <a:avLst/>
          </a:prstGeom>
          <a:noFill/>
          <a:ln>
            <a:noFill/>
          </a:ln>
        </p:spPr>
      </p:pic>
      <p:cxnSp>
        <p:nvCxnSpPr>
          <p:cNvPr id="12" name="Conector reto 11"/>
          <p:cNvCxnSpPr/>
          <p:nvPr userDrawn="1"/>
        </p:nvCxnSpPr>
        <p:spPr>
          <a:xfrm>
            <a:off x="7308304" y="195486"/>
            <a:ext cx="0" cy="792088"/>
          </a:xfrm>
          <a:prstGeom prst="line">
            <a:avLst/>
          </a:prstGeom>
          <a:ln w="34925"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13" name="Imagem 12" descr="https://www.tcm.go.gov.br/escolatcm/wp-content/uploads/2016/12/rede_logo.png"/>
          <p:cNvPicPr/>
          <p:nvPr userDrawn="1"/>
        </p:nvPicPr>
        <p:blipFill rotWithShape="1">
          <a:blip r:embed="rId3" cstate="print">
            <a:extLst>
              <a:ext uri="{28A0092B-C50C-407E-A947-70E740481C1C}">
                <a14:useLocalDpi xmlns="" xmlns:a14="http://schemas.microsoft.com/office/drawing/2010/main" val="0"/>
              </a:ext>
            </a:extLst>
          </a:blip>
          <a:srcRect t="30633" b="38278"/>
          <a:stretch/>
        </p:blipFill>
        <p:spPr bwMode="auto">
          <a:xfrm>
            <a:off x="35496" y="4641874"/>
            <a:ext cx="1800200" cy="450156"/>
          </a:xfrm>
          <a:prstGeom prst="rect">
            <a:avLst/>
          </a:prstGeom>
          <a:noFill/>
          <a:ln>
            <a:noFill/>
          </a:ln>
          <a:extLst>
            <a:ext uri="{53640926-AAD7-44D8-BBD7-CCE9431645EC}">
              <a14:shadowObscured xmlns="" xmlns:a14="http://schemas.microsoft.com/office/drawing/2010/main"/>
            </a:ext>
          </a:extLst>
        </p:spPr>
      </p:pic>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0450"/>
            <a:ext cx="5486400" cy="425054"/>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2B968E1-68F3-441E-AA78-552A077C18EE}" type="datetime1">
              <a:rPr lang="pt-BR" smtClean="0"/>
              <a:pPr/>
              <a:t>29/06/2020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E07C545-7B83-4957-832C-DF04ADB37D16}" type="slidenum">
              <a:rPr lang="pt-BR" smtClean="0"/>
              <a:pPr/>
              <a:t>‹nº›</a:t>
            </a:fld>
            <a:endParaRPr lang="pt-BR"/>
          </a:p>
        </p:txBody>
      </p:sp>
    </p:spTree>
    <p:extLst>
      <p:ext uri="{BB962C8B-B14F-4D97-AF65-F5344CB8AC3E}">
        <p14:creationId xmlns="" xmlns:p14="http://schemas.microsoft.com/office/powerpoint/2010/main" val="3291776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F008AEC-4127-4C9E-81FF-0AD7C4D7F2F8}" type="datetime1">
              <a:rPr lang="pt-BR" smtClean="0"/>
              <a:pPr/>
              <a:t>29/06/2020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E07C545-7B83-4957-832C-DF04ADB37D16}" type="slidenum">
              <a:rPr lang="pt-BR" smtClean="0"/>
              <a:pPr/>
              <a:t>‹nº›</a:t>
            </a:fld>
            <a:endParaRPr lang="pt-BR"/>
          </a:p>
        </p:txBody>
      </p:sp>
    </p:spTree>
    <p:extLst>
      <p:ext uri="{BB962C8B-B14F-4D97-AF65-F5344CB8AC3E}">
        <p14:creationId xmlns="" xmlns:p14="http://schemas.microsoft.com/office/powerpoint/2010/main" val="14689175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05979"/>
            <a:ext cx="2057400" cy="4388644"/>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05979"/>
            <a:ext cx="6019800" cy="4388644"/>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3B17CC9-307F-4883-BF95-27E4D9A2678B}" type="datetime1">
              <a:rPr lang="pt-BR" smtClean="0"/>
              <a:pPr/>
              <a:t>29/06/2020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E07C545-7B83-4957-832C-DF04ADB37D16}" type="slidenum">
              <a:rPr lang="pt-BR" smtClean="0"/>
              <a:pPr/>
              <a:t>‹nº›</a:t>
            </a:fld>
            <a:endParaRPr lang="pt-BR"/>
          </a:p>
        </p:txBody>
      </p:sp>
    </p:spTree>
    <p:extLst>
      <p:ext uri="{BB962C8B-B14F-4D97-AF65-F5344CB8AC3E}">
        <p14:creationId xmlns="" xmlns:p14="http://schemas.microsoft.com/office/powerpoint/2010/main" val="10200718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yout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6476009F-AD57-41D2-AE68-C5290618516D}" type="datetime1">
              <a:rPr lang="pt-BR" smtClean="0"/>
              <a:pPr/>
              <a:t>29/06/2020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E07C545-7B83-4957-832C-DF04ADB37D16}" type="slidenum">
              <a:rPr lang="pt-BR" smtClean="0"/>
              <a:pPr/>
              <a:t>‹nº›</a:t>
            </a:fld>
            <a:endParaRPr lang="pt-BR"/>
          </a:p>
        </p:txBody>
      </p:sp>
    </p:spTree>
    <p:extLst>
      <p:ext uri="{BB962C8B-B14F-4D97-AF65-F5344CB8AC3E}">
        <p14:creationId xmlns="" xmlns:p14="http://schemas.microsoft.com/office/powerpoint/2010/main" val="2234019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76" y="1156704"/>
            <a:ext cx="7772400" cy="13716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dirty="0" smtClean="0"/>
              <a:t>Clique para editar o título mestre</a:t>
            </a:r>
            <a:endParaRPr kumimoji="0" lang="en-US" dirty="0"/>
          </a:p>
        </p:txBody>
      </p:sp>
      <p:sp>
        <p:nvSpPr>
          <p:cNvPr id="3" name="Espaço Reservado para Texto 2"/>
          <p:cNvSpPr>
            <a:spLocks noGrp="1"/>
          </p:cNvSpPr>
          <p:nvPr>
            <p:ph type="body" idx="1"/>
          </p:nvPr>
        </p:nvSpPr>
        <p:spPr>
          <a:xfrm>
            <a:off x="3922713" y="2560704"/>
            <a:ext cx="4572000" cy="1091166"/>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extLst/>
          </a:lstStyle>
          <a:p>
            <a:fld id="{505AE98B-8E78-491B-9812-FC1CBE2A9F1C}" type="datetime1">
              <a:rPr lang="pt-BR" smtClean="0"/>
              <a:pPr/>
              <a:t>29/06/2020</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E5472A95-6E19-4F7D-BBCD-12CCC3E50ECF}" type="slidenum">
              <a:rPr lang="pt-BR" smtClean="0"/>
              <a:pPr/>
              <a:t>‹nº›</a:t>
            </a:fld>
            <a:endParaRPr lang="pt-BR"/>
          </a:p>
        </p:txBody>
      </p:sp>
      <p:sp>
        <p:nvSpPr>
          <p:cNvPr id="7" name="Divisa 6"/>
          <p:cNvSpPr/>
          <p:nvPr/>
        </p:nvSpPr>
        <p:spPr>
          <a:xfrm>
            <a:off x="3636680" y="256725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256725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pic>
        <p:nvPicPr>
          <p:cNvPr id="11" name="Imagem 10" descr="C:\Users\Maldonado\Documents\02 Hortolândia\EGPH\LOGO EGPH.jpg"/>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7380312" y="267494"/>
            <a:ext cx="1656184" cy="720080"/>
          </a:xfrm>
          <a:prstGeom prst="rect">
            <a:avLst/>
          </a:prstGeom>
          <a:noFill/>
          <a:ln>
            <a:noFill/>
          </a:ln>
        </p:spPr>
      </p:pic>
      <p:cxnSp>
        <p:nvCxnSpPr>
          <p:cNvPr id="12" name="Conector reto 11"/>
          <p:cNvCxnSpPr/>
          <p:nvPr userDrawn="1"/>
        </p:nvCxnSpPr>
        <p:spPr>
          <a:xfrm>
            <a:off x="7308304" y="195486"/>
            <a:ext cx="0" cy="792088"/>
          </a:xfrm>
          <a:prstGeom prst="line">
            <a:avLst/>
          </a:prstGeom>
          <a:ln w="34925"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13" name="Imagem 12" descr="https://www.tcm.go.gov.br/escolatcm/wp-content/uploads/2016/12/rede_logo.png"/>
          <p:cNvPicPr/>
          <p:nvPr userDrawn="1"/>
        </p:nvPicPr>
        <p:blipFill rotWithShape="1">
          <a:blip r:embed="rId3" cstate="print">
            <a:extLst>
              <a:ext uri="{28A0092B-C50C-407E-A947-70E740481C1C}">
                <a14:useLocalDpi xmlns="" xmlns:a14="http://schemas.microsoft.com/office/drawing/2010/main" val="0"/>
              </a:ext>
            </a:extLst>
          </a:blip>
          <a:srcRect t="30633" b="38278"/>
          <a:stretch/>
        </p:blipFill>
        <p:spPr bwMode="auto">
          <a:xfrm>
            <a:off x="35496" y="4635003"/>
            <a:ext cx="1800200" cy="450156"/>
          </a:xfrm>
          <a:prstGeom prst="rect">
            <a:avLst/>
          </a:prstGeom>
          <a:noFill/>
          <a:ln>
            <a:noFill/>
          </a:ln>
          <a:extLst>
            <a:ext uri="{53640926-AAD7-44D8-BBD7-CCE9431645EC}">
              <a14:shadowObscured xmlns="" xmlns:a14="http://schemas.microsoft.com/office/drawing/2010/main"/>
            </a:ext>
          </a:extLst>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EEB58CAD-F9DF-41F0-861A-1F5B1524C5B5}" type="datetime1">
              <a:rPr lang="pt-BR" smtClean="0"/>
              <a:pPr/>
              <a:t>29/06/2020</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E5472A95-6E19-4F7D-BBCD-12CCC3E50ECF}" type="slidenum">
              <a:rPr lang="pt-BR" smtClean="0"/>
              <a:pPr/>
              <a:t>‹nº›</a:t>
            </a:fld>
            <a:endParaRPr lang="pt-BR"/>
          </a:p>
        </p:txBody>
      </p:sp>
      <p:sp>
        <p:nvSpPr>
          <p:cNvPr id="8" name="Título 7"/>
          <p:cNvSpPr>
            <a:spLocks noGrp="1"/>
          </p:cNvSpPr>
          <p:nvPr>
            <p:ph type="title"/>
          </p:nvPr>
        </p:nvSpPr>
        <p:spPr>
          <a:xfrm>
            <a:off x="457200" y="205979"/>
            <a:ext cx="6779096" cy="857250"/>
          </a:xfrm>
        </p:spPr>
        <p:txBody>
          <a:bodyPr rtlCol="0">
            <a:noAutofit/>
          </a:bodyPr>
          <a:lstStyle>
            <a:lvl1pPr>
              <a:defRPr sz="3600"/>
            </a:lvl1pPr>
            <a:extLst/>
          </a:lstStyle>
          <a:p>
            <a:r>
              <a:rPr kumimoji="0" lang="pt-BR" dirty="0" smtClean="0"/>
              <a:t>Clique para editar o título mestre</a:t>
            </a:r>
            <a:endParaRPr kumimoji="0" lang="en-US" dirty="0"/>
          </a:p>
        </p:txBody>
      </p:sp>
      <p:pic>
        <p:nvPicPr>
          <p:cNvPr id="11" name="Imagem 10" descr="C:\Users\Maldonado\Documents\02 Hortolândia\EGPH\LOGO EGPH.jpg"/>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7380312" y="267494"/>
            <a:ext cx="1656184" cy="720080"/>
          </a:xfrm>
          <a:prstGeom prst="rect">
            <a:avLst/>
          </a:prstGeom>
          <a:noFill/>
          <a:ln>
            <a:noFill/>
          </a:ln>
        </p:spPr>
      </p:pic>
      <p:cxnSp>
        <p:nvCxnSpPr>
          <p:cNvPr id="12" name="Conector reto 11"/>
          <p:cNvCxnSpPr/>
          <p:nvPr userDrawn="1"/>
        </p:nvCxnSpPr>
        <p:spPr>
          <a:xfrm>
            <a:off x="7308304" y="195486"/>
            <a:ext cx="0" cy="792088"/>
          </a:xfrm>
          <a:prstGeom prst="line">
            <a:avLst/>
          </a:prstGeom>
          <a:ln w="34925"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13" name="Imagem 12" descr="https://www.tcm.go.gov.br/escolatcm/wp-content/uploads/2016/12/rede_logo.png"/>
          <p:cNvPicPr/>
          <p:nvPr userDrawn="1"/>
        </p:nvPicPr>
        <p:blipFill rotWithShape="1">
          <a:blip r:embed="rId3" cstate="print">
            <a:extLst>
              <a:ext uri="{28A0092B-C50C-407E-A947-70E740481C1C}">
                <a14:useLocalDpi xmlns="" xmlns:a14="http://schemas.microsoft.com/office/drawing/2010/main" val="0"/>
              </a:ext>
            </a:extLst>
          </a:blip>
          <a:srcRect t="30633" b="38278"/>
          <a:stretch/>
        </p:blipFill>
        <p:spPr bwMode="auto">
          <a:xfrm>
            <a:off x="27300" y="4624980"/>
            <a:ext cx="1800200" cy="450156"/>
          </a:xfrm>
          <a:prstGeom prst="rect">
            <a:avLst/>
          </a:prstGeom>
          <a:noFill/>
          <a:ln>
            <a:noFill/>
          </a:ln>
          <a:extLst>
            <a:ext uri="{53640926-AAD7-44D8-BBD7-CCE9431645EC}">
              <a14:shadowObscured xmlns="" xmlns:a14="http://schemas.microsoft.com/office/drawing/2010/main"/>
            </a:ext>
          </a:extLst>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4788"/>
            <a:ext cx="6779096" cy="857250"/>
          </a:xfrm>
        </p:spPr>
        <p:txBody>
          <a:bodyPr anchor="ctr">
            <a:normAutofit/>
          </a:bodyPr>
          <a:lstStyle>
            <a:lvl1pPr>
              <a:defRPr sz="3600"/>
            </a:lvl1pPr>
            <a:extLst/>
          </a:lstStyle>
          <a:p>
            <a:r>
              <a:rPr kumimoji="0" lang="pt-BR" dirty="0" smtClean="0"/>
              <a:t>Clique para editar o título mestre</a:t>
            </a:r>
            <a:endParaRPr kumimoji="0" lang="en-US" dirty="0"/>
          </a:p>
        </p:txBody>
      </p:sp>
      <p:sp>
        <p:nvSpPr>
          <p:cNvPr id="3" name="Espaço Reservado para Texto 2"/>
          <p:cNvSpPr>
            <a:spLocks noGrp="1"/>
          </p:cNvSpPr>
          <p:nvPr>
            <p:ph type="body" idx="1"/>
          </p:nvPr>
        </p:nvSpPr>
        <p:spPr>
          <a:xfrm>
            <a:off x="457200" y="3795886"/>
            <a:ext cx="4040188" cy="648072"/>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dirty="0" smtClean="0"/>
              <a:t>Clique para editar o texto mestre</a:t>
            </a:r>
          </a:p>
        </p:txBody>
      </p:sp>
      <p:sp>
        <p:nvSpPr>
          <p:cNvPr id="4" name="Espaço Reservado para Texto 3"/>
          <p:cNvSpPr>
            <a:spLocks noGrp="1"/>
          </p:cNvSpPr>
          <p:nvPr>
            <p:ph type="body" sz="half" idx="3"/>
          </p:nvPr>
        </p:nvSpPr>
        <p:spPr>
          <a:xfrm>
            <a:off x="4645027" y="3795886"/>
            <a:ext cx="4041775" cy="648072"/>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dirty="0" smtClean="0"/>
              <a:t>Clique para editar o texto mestre</a:t>
            </a:r>
          </a:p>
        </p:txBody>
      </p:sp>
      <p:sp>
        <p:nvSpPr>
          <p:cNvPr id="5" name="Espaço Reservado para Conteúdo 4"/>
          <p:cNvSpPr>
            <a:spLocks noGrp="1"/>
          </p:cNvSpPr>
          <p:nvPr>
            <p:ph sz="quarter" idx="2"/>
          </p:nvPr>
        </p:nvSpPr>
        <p:spPr>
          <a:xfrm>
            <a:off x="457200" y="1083221"/>
            <a:ext cx="4040188" cy="2712665"/>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dirty="0" smtClean="0"/>
              <a:t>Clique para editar o texto mestre</a:t>
            </a:r>
          </a:p>
          <a:p>
            <a:pPr lvl="1" eaLnBrk="1" latinLnBrk="0" hangingPunct="1"/>
            <a:r>
              <a:rPr lang="pt-BR" dirty="0" smtClean="0"/>
              <a:t>Segundo nível</a:t>
            </a:r>
          </a:p>
          <a:p>
            <a:pPr lvl="2" eaLnBrk="1" latinLnBrk="0" hangingPunct="1"/>
            <a:r>
              <a:rPr lang="pt-BR" dirty="0" smtClean="0"/>
              <a:t>Terceiro nível</a:t>
            </a:r>
          </a:p>
          <a:p>
            <a:pPr lvl="3" eaLnBrk="1" latinLnBrk="0" hangingPunct="1"/>
            <a:r>
              <a:rPr lang="pt-BR" dirty="0" smtClean="0"/>
              <a:t>Quarto nível</a:t>
            </a:r>
          </a:p>
          <a:p>
            <a:pPr lvl="4" eaLnBrk="1" latinLnBrk="0" hangingPunct="1"/>
            <a:r>
              <a:rPr lang="pt-BR" dirty="0" smtClean="0"/>
              <a:t>Quinto nível</a:t>
            </a:r>
            <a:endParaRPr kumimoji="0" lang="en-US" dirty="0"/>
          </a:p>
        </p:txBody>
      </p:sp>
      <p:sp>
        <p:nvSpPr>
          <p:cNvPr id="6" name="Espaço Reservado para Conteúdo 5"/>
          <p:cNvSpPr>
            <a:spLocks noGrp="1"/>
          </p:cNvSpPr>
          <p:nvPr>
            <p:ph sz="quarter" idx="4"/>
          </p:nvPr>
        </p:nvSpPr>
        <p:spPr>
          <a:xfrm>
            <a:off x="4645026" y="1083221"/>
            <a:ext cx="4041775" cy="2712665"/>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95A5E5D9-E894-4BC6-8FC2-0E919A58ACF2}" type="datetime1">
              <a:rPr lang="pt-BR" smtClean="0"/>
              <a:pPr/>
              <a:t>29/06/2020</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E5472A95-6E19-4F7D-BBCD-12CCC3E50ECF}" type="slidenum">
              <a:rPr lang="pt-BR" smtClean="0"/>
              <a:pPr/>
              <a:t>‹nº›</a:t>
            </a:fld>
            <a:endParaRPr lang="pt-BR"/>
          </a:p>
        </p:txBody>
      </p:sp>
      <p:pic>
        <p:nvPicPr>
          <p:cNvPr id="12" name="Imagem 11" descr="C:\Users\Maldonado\Documents\02 Hortolândia\EGPH\LOGO EGPH.jpg"/>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7380312" y="267494"/>
            <a:ext cx="1656184" cy="720080"/>
          </a:xfrm>
          <a:prstGeom prst="rect">
            <a:avLst/>
          </a:prstGeom>
          <a:noFill/>
          <a:ln>
            <a:noFill/>
          </a:ln>
        </p:spPr>
      </p:pic>
      <p:cxnSp>
        <p:nvCxnSpPr>
          <p:cNvPr id="13" name="Conector reto 12"/>
          <p:cNvCxnSpPr/>
          <p:nvPr userDrawn="1"/>
        </p:nvCxnSpPr>
        <p:spPr>
          <a:xfrm>
            <a:off x="7308304" y="195486"/>
            <a:ext cx="0" cy="792088"/>
          </a:xfrm>
          <a:prstGeom prst="line">
            <a:avLst/>
          </a:prstGeom>
          <a:ln w="34925"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14" name="Imagem 13" descr="https://www.tcm.go.gov.br/escolatcm/wp-content/uploads/2016/12/rede_logo.png"/>
          <p:cNvPicPr/>
          <p:nvPr userDrawn="1"/>
        </p:nvPicPr>
        <p:blipFill rotWithShape="1">
          <a:blip r:embed="rId3" cstate="print">
            <a:extLst>
              <a:ext uri="{28A0092B-C50C-407E-A947-70E740481C1C}">
                <a14:useLocalDpi xmlns="" xmlns:a14="http://schemas.microsoft.com/office/drawing/2010/main" val="0"/>
              </a:ext>
            </a:extLst>
          </a:blip>
          <a:srcRect t="30633" b="38278"/>
          <a:stretch/>
        </p:blipFill>
        <p:spPr bwMode="auto">
          <a:xfrm>
            <a:off x="107504" y="4614979"/>
            <a:ext cx="1800200" cy="450156"/>
          </a:xfrm>
          <a:prstGeom prst="rect">
            <a:avLst/>
          </a:prstGeom>
          <a:noFill/>
          <a:ln>
            <a:noFill/>
          </a:ln>
          <a:extLst>
            <a:ext uri="{53640926-AAD7-44D8-BBD7-CCE9431645EC}">
              <a14:shadowObscured xmlns="" xmlns:a14="http://schemas.microsoft.com/office/drawing/2010/main"/>
            </a:ext>
          </a:extLst>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236A086E-3D4C-4AB3-9217-9EF1556894CE}" type="datetime1">
              <a:rPr lang="pt-BR" smtClean="0"/>
              <a:pPr/>
              <a:t>29/06/2020</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E5472A95-6E19-4F7D-BBCD-12CCC3E50ECF}" type="slidenum">
              <a:rPr lang="pt-BR" smtClean="0"/>
              <a:pPr/>
              <a:t>‹nº›</a:t>
            </a:fld>
            <a:endParaRPr lang="pt-BR"/>
          </a:p>
        </p:txBody>
      </p:sp>
      <p:sp>
        <p:nvSpPr>
          <p:cNvPr id="6" name="Título 5"/>
          <p:cNvSpPr>
            <a:spLocks noGrp="1"/>
          </p:cNvSpPr>
          <p:nvPr>
            <p:ph type="title"/>
          </p:nvPr>
        </p:nvSpPr>
        <p:spPr>
          <a:xfrm>
            <a:off x="457200" y="205979"/>
            <a:ext cx="6779096" cy="857250"/>
          </a:xfrm>
        </p:spPr>
        <p:txBody>
          <a:bodyPr rtlCol="0">
            <a:normAutofit/>
          </a:bodyPr>
          <a:lstStyle>
            <a:lvl1pPr>
              <a:defRPr sz="3600"/>
            </a:lvl1pPr>
            <a:extLst/>
          </a:lstStyle>
          <a:p>
            <a:r>
              <a:rPr kumimoji="0" lang="pt-BR" dirty="0" smtClean="0"/>
              <a:t>Clique para editar o título mestre</a:t>
            </a:r>
            <a:endParaRPr kumimoji="0" lang="en-US" dirty="0"/>
          </a:p>
        </p:txBody>
      </p:sp>
      <p:pic>
        <p:nvPicPr>
          <p:cNvPr id="9" name="Imagem 8" descr="C:\Users\Maldonado\Documents\02 Hortolândia\EGPH\LOGO EGPH.jpg"/>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7380312" y="267494"/>
            <a:ext cx="1656184" cy="720080"/>
          </a:xfrm>
          <a:prstGeom prst="rect">
            <a:avLst/>
          </a:prstGeom>
          <a:noFill/>
          <a:ln>
            <a:noFill/>
          </a:ln>
        </p:spPr>
      </p:pic>
      <p:cxnSp>
        <p:nvCxnSpPr>
          <p:cNvPr id="10" name="Conector reto 9"/>
          <p:cNvCxnSpPr/>
          <p:nvPr userDrawn="1"/>
        </p:nvCxnSpPr>
        <p:spPr>
          <a:xfrm>
            <a:off x="7308304" y="195486"/>
            <a:ext cx="0" cy="792088"/>
          </a:xfrm>
          <a:prstGeom prst="line">
            <a:avLst/>
          </a:prstGeom>
          <a:ln w="34925"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11" name="Imagem 10" descr="https://www.tcm.go.gov.br/escolatcm/wp-content/uploads/2016/12/rede_logo.png"/>
          <p:cNvPicPr/>
          <p:nvPr userDrawn="1"/>
        </p:nvPicPr>
        <p:blipFill rotWithShape="1">
          <a:blip r:embed="rId3" cstate="print">
            <a:extLst>
              <a:ext uri="{28A0092B-C50C-407E-A947-70E740481C1C}">
                <a14:useLocalDpi xmlns="" xmlns:a14="http://schemas.microsoft.com/office/drawing/2010/main" val="0"/>
              </a:ext>
            </a:extLst>
          </a:blip>
          <a:srcRect t="30633" b="38278"/>
          <a:stretch/>
        </p:blipFill>
        <p:spPr bwMode="auto">
          <a:xfrm>
            <a:off x="35385" y="4641874"/>
            <a:ext cx="1800200" cy="450156"/>
          </a:xfrm>
          <a:prstGeom prst="rect">
            <a:avLst/>
          </a:prstGeom>
          <a:noFill/>
          <a:ln>
            <a:noFill/>
          </a:ln>
          <a:extLst>
            <a:ext uri="{53640926-AAD7-44D8-BBD7-CCE9431645EC}">
              <a14:shadowObscured xmlns="" xmlns:a14="http://schemas.microsoft.com/office/drawing/2010/main"/>
            </a:ext>
          </a:extLst>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BCD1E05C-3040-404A-843C-F8C0F0FF11CF}" type="datetime1">
              <a:rPr lang="pt-BR" smtClean="0"/>
              <a:pPr/>
              <a:t>29/06/2020</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E5472A95-6E19-4F7D-BBCD-12CCC3E50ECF}" type="slidenum">
              <a:rPr lang="pt-BR" smtClean="0"/>
              <a:pPr/>
              <a:t>‹nº›</a:t>
            </a:fld>
            <a:endParaRPr lang="pt-BR"/>
          </a:p>
        </p:txBody>
      </p:sp>
      <p:pic>
        <p:nvPicPr>
          <p:cNvPr id="7" name="Imagem 6" descr="C:\Users\Maldonado\Documents\02 Hortolândia\EGPH\LOGO EGPH.jpg"/>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7380312" y="267494"/>
            <a:ext cx="1656184" cy="720080"/>
          </a:xfrm>
          <a:prstGeom prst="rect">
            <a:avLst/>
          </a:prstGeom>
          <a:noFill/>
          <a:ln>
            <a:noFill/>
          </a:ln>
        </p:spPr>
      </p:pic>
      <p:cxnSp>
        <p:nvCxnSpPr>
          <p:cNvPr id="8" name="Conector reto 7"/>
          <p:cNvCxnSpPr/>
          <p:nvPr userDrawn="1"/>
        </p:nvCxnSpPr>
        <p:spPr>
          <a:xfrm>
            <a:off x="7308304" y="195486"/>
            <a:ext cx="0" cy="792088"/>
          </a:xfrm>
          <a:prstGeom prst="line">
            <a:avLst/>
          </a:prstGeom>
          <a:ln w="34925"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Imagem 8" descr="https://www.tcm.go.gov.br/escolatcm/wp-content/uploads/2016/12/rede_logo.png"/>
          <p:cNvPicPr/>
          <p:nvPr userDrawn="1"/>
        </p:nvPicPr>
        <p:blipFill rotWithShape="1">
          <a:blip r:embed="rId3" cstate="print">
            <a:extLst>
              <a:ext uri="{28A0092B-C50C-407E-A947-70E740481C1C}">
                <a14:useLocalDpi xmlns="" xmlns:a14="http://schemas.microsoft.com/office/drawing/2010/main" val="0"/>
              </a:ext>
            </a:extLst>
          </a:blip>
          <a:srcRect t="30633" b="38278"/>
          <a:stretch/>
        </p:blipFill>
        <p:spPr bwMode="auto">
          <a:xfrm>
            <a:off x="35496" y="4637444"/>
            <a:ext cx="1800200" cy="450156"/>
          </a:xfrm>
          <a:prstGeom prst="rect">
            <a:avLst/>
          </a:prstGeom>
          <a:noFill/>
          <a:ln>
            <a:noFill/>
          </a:ln>
          <a:extLst>
            <a:ext uri="{53640926-AAD7-44D8-BBD7-CCE9431645EC}">
              <a14:shadowObscured xmlns="" xmlns:a14="http://schemas.microsoft.com/office/drawing/2010/main"/>
            </a:ext>
          </a:extLst>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1520" y="3657600"/>
            <a:ext cx="8064896" cy="3429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3756720" y="4016327"/>
            <a:ext cx="4559696" cy="6858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251520" y="205740"/>
            <a:ext cx="6984776" cy="3429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4805958"/>
            <a:ext cx="1920240" cy="274320"/>
          </a:xfrm>
        </p:spPr>
        <p:txBody>
          <a:bodyPr/>
          <a:lstStyle>
            <a:extLst/>
          </a:lstStyle>
          <a:p>
            <a:fld id="{69E6429F-9E5F-4AC4-835D-457DAEC50DEA}" type="datetime1">
              <a:rPr lang="pt-BR" smtClean="0"/>
              <a:pPr/>
              <a:t>29/06/2020</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E5472A95-6E19-4F7D-BBCD-12CCC3E50ECF}" type="slidenum">
              <a:rPr lang="pt-BR" smtClean="0"/>
              <a:pPr/>
              <a:t>‹nº›</a:t>
            </a:fld>
            <a:endParaRPr lang="pt-BR"/>
          </a:p>
        </p:txBody>
      </p:sp>
      <p:pic>
        <p:nvPicPr>
          <p:cNvPr id="10" name="Imagem 9" descr="C:\Users\Maldonado\Documents\02 Hortolândia\EGPH\LOGO EGPH.jpg"/>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7380312" y="267494"/>
            <a:ext cx="1656184" cy="720080"/>
          </a:xfrm>
          <a:prstGeom prst="rect">
            <a:avLst/>
          </a:prstGeom>
          <a:noFill/>
          <a:ln>
            <a:noFill/>
          </a:ln>
        </p:spPr>
      </p:pic>
      <p:cxnSp>
        <p:nvCxnSpPr>
          <p:cNvPr id="11" name="Conector reto 10"/>
          <p:cNvCxnSpPr/>
          <p:nvPr userDrawn="1"/>
        </p:nvCxnSpPr>
        <p:spPr>
          <a:xfrm>
            <a:off x="7308304" y="195486"/>
            <a:ext cx="0" cy="792088"/>
          </a:xfrm>
          <a:prstGeom prst="line">
            <a:avLst/>
          </a:prstGeom>
          <a:ln w="34925" cmpd="dbl">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12" name="Imagem 11" descr="https://www.tcm.go.gov.br/escolatcm/wp-content/uploads/2016/12/rede_logo.png"/>
          <p:cNvPicPr/>
          <p:nvPr userDrawn="1"/>
        </p:nvPicPr>
        <p:blipFill rotWithShape="1">
          <a:blip r:embed="rId3" cstate="print">
            <a:extLst>
              <a:ext uri="{28A0092B-C50C-407E-A947-70E740481C1C}">
                <a14:useLocalDpi xmlns="" xmlns:a14="http://schemas.microsoft.com/office/drawing/2010/main" val="0"/>
              </a:ext>
            </a:extLst>
          </a:blip>
          <a:srcRect t="30633" b="38278"/>
          <a:stretch/>
        </p:blipFill>
        <p:spPr bwMode="auto">
          <a:xfrm>
            <a:off x="35496" y="4641874"/>
            <a:ext cx="1800200" cy="450156"/>
          </a:xfrm>
          <a:prstGeom prst="rect">
            <a:avLst/>
          </a:prstGeom>
          <a:noFill/>
          <a:ln>
            <a:noFill/>
          </a:ln>
          <a:extLst>
            <a:ext uri="{53640926-AAD7-44D8-BBD7-CCE9431645EC}">
              <a14:shadowObscured xmlns="" xmlns:a14="http://schemas.microsoft.com/office/drawing/2010/main"/>
            </a:ext>
          </a:extLst>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4082552"/>
            <a:ext cx="7162800" cy="486174"/>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 texto mestre</a:t>
            </a:r>
          </a:p>
        </p:txBody>
      </p:sp>
      <p:sp>
        <p:nvSpPr>
          <p:cNvPr id="3" name="Espaço Reservado para Imagem 2"/>
          <p:cNvSpPr>
            <a:spLocks noGrp="1"/>
          </p:cNvSpPr>
          <p:nvPr>
            <p:ph type="pic" idx="1"/>
          </p:nvPr>
        </p:nvSpPr>
        <p:spPr>
          <a:xfrm>
            <a:off x="228600" y="142476"/>
            <a:ext cx="8686800" cy="32918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00A58AA6-C6A5-4575-8C75-4C8599049E79}" type="datetime1">
              <a:rPr lang="pt-BR" smtClean="0"/>
              <a:pPr/>
              <a:t>29/06/2020</a:t>
            </a:fld>
            <a:endParaRPr lang="pt-BR"/>
          </a:p>
        </p:txBody>
      </p:sp>
      <p:sp>
        <p:nvSpPr>
          <p:cNvPr id="6" name="Espaço Reservado para Rodapé 5"/>
          <p:cNvSpPr>
            <a:spLocks noGrp="1"/>
          </p:cNvSpPr>
          <p:nvPr>
            <p:ph type="ftr" sz="quarter" idx="11"/>
          </p:nvPr>
        </p:nvSpPr>
        <p:spPr>
          <a:xfrm>
            <a:off x="4380073" y="4805958"/>
            <a:ext cx="2350681" cy="273844"/>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E5472A95-6E19-4F7D-BBCD-12CCC3E50ECF}" type="slidenum">
              <a:rPr lang="pt-BR" smtClean="0"/>
              <a:pPr/>
              <a:t>‹nº›</a:t>
            </a:fld>
            <a:endParaRPr lang="pt-BR"/>
          </a:p>
        </p:txBody>
      </p:sp>
      <p:sp>
        <p:nvSpPr>
          <p:cNvPr id="2" name="Título 1"/>
          <p:cNvSpPr>
            <a:spLocks noGrp="1"/>
          </p:cNvSpPr>
          <p:nvPr>
            <p:ph type="title"/>
          </p:nvPr>
        </p:nvSpPr>
        <p:spPr>
          <a:xfrm>
            <a:off x="228600" y="3648842"/>
            <a:ext cx="8075432" cy="422004"/>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título mestre</a:t>
            </a:r>
            <a:endParaRPr kumimoji="0" lang="en-US"/>
          </a:p>
        </p:txBody>
      </p:sp>
      <p:sp>
        <p:nvSpPr>
          <p:cNvPr id="8" name="Forma livre 7"/>
          <p:cNvSpPr>
            <a:spLocks/>
          </p:cNvSpPr>
          <p:nvPr/>
        </p:nvSpPr>
        <p:spPr bwMode="auto">
          <a:xfrm>
            <a:off x="499273" y="4458702"/>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4454258"/>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4343440"/>
            <a:ext cx="3402314" cy="810651"/>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4340804"/>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pic>
        <p:nvPicPr>
          <p:cNvPr id="16" name="Imagem 15" descr="https://www.tcm.go.gov.br/escolatcm/wp-content/uploads/2016/12/rede_logo.png"/>
          <p:cNvPicPr/>
          <p:nvPr userDrawn="1"/>
        </p:nvPicPr>
        <p:blipFill rotWithShape="1">
          <a:blip r:embed="rId3" cstate="print">
            <a:extLst>
              <a:ext uri="{28A0092B-C50C-407E-A947-70E740481C1C}">
                <a14:useLocalDpi xmlns="" xmlns:a14="http://schemas.microsoft.com/office/drawing/2010/main" val="0"/>
              </a:ext>
            </a:extLst>
          </a:blip>
          <a:srcRect t="30633" b="38278"/>
          <a:stretch/>
        </p:blipFill>
        <p:spPr bwMode="auto">
          <a:xfrm>
            <a:off x="35496" y="4671692"/>
            <a:ext cx="1800200" cy="450156"/>
          </a:xfrm>
          <a:prstGeom prst="rect">
            <a:avLst/>
          </a:prstGeom>
          <a:noFill/>
          <a:ln>
            <a:noFill/>
          </a:ln>
          <a:extLst>
            <a:ext uri="{53640926-AAD7-44D8-BBD7-CCE9431645EC}">
              <a14:shadowObscured xmlns="" xmlns:a14="http://schemas.microsoft.com/office/drawing/2010/main"/>
            </a:ext>
          </a:extLst>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4458702"/>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485717" y="4454258"/>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4343440"/>
            <a:ext cx="3402314" cy="810651"/>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4340804"/>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título mestre</a:t>
            </a:r>
            <a:endParaRPr kumimoji="0" lang="en-US"/>
          </a:p>
        </p:txBody>
      </p:sp>
      <p:sp>
        <p:nvSpPr>
          <p:cNvPr id="30" name="Espaço Reservado para Texto 29"/>
          <p:cNvSpPr>
            <a:spLocks noGrp="1"/>
          </p:cNvSpPr>
          <p:nvPr>
            <p:ph type="body" idx="1"/>
          </p:nvPr>
        </p:nvSpPr>
        <p:spPr>
          <a:xfrm>
            <a:off x="457200" y="1110997"/>
            <a:ext cx="8229600" cy="3394472"/>
          </a:xfrm>
          <a:prstGeom prst="rect">
            <a:avLst/>
          </a:prstGeom>
        </p:spPr>
        <p:txBody>
          <a:bodyPr vert="horz">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4805958"/>
            <a:ext cx="1920240" cy="274320"/>
          </a:xfrm>
          <a:prstGeom prst="rect">
            <a:avLst/>
          </a:prstGeom>
        </p:spPr>
        <p:txBody>
          <a:bodyPr vert="horz" anchor="b"/>
          <a:lstStyle>
            <a:lvl1pPr algn="l" eaLnBrk="1" latinLnBrk="0" hangingPunct="1">
              <a:defRPr kumimoji="0" sz="1000">
                <a:solidFill>
                  <a:schemeClr val="tx1"/>
                </a:solidFill>
              </a:defRPr>
            </a:lvl1pPr>
            <a:extLst/>
          </a:lstStyle>
          <a:p>
            <a:fld id="{EB63FCE7-F0B0-44C4-9512-33E407DD83CF}" type="datetime1">
              <a:rPr lang="pt-BR" smtClean="0"/>
              <a:pPr/>
              <a:t>29/06/2020</a:t>
            </a:fld>
            <a:endParaRPr lang="pt-BR"/>
          </a:p>
        </p:txBody>
      </p:sp>
      <p:sp>
        <p:nvSpPr>
          <p:cNvPr id="22" name="Espaço Reservado para Rodapé 21"/>
          <p:cNvSpPr>
            <a:spLocks noGrp="1"/>
          </p:cNvSpPr>
          <p:nvPr>
            <p:ph type="ftr" sz="quarter" idx="3"/>
          </p:nvPr>
        </p:nvSpPr>
        <p:spPr>
          <a:xfrm>
            <a:off x="4380073" y="4805958"/>
            <a:ext cx="2350681" cy="273844"/>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4805958"/>
            <a:ext cx="365760" cy="273844"/>
          </a:xfrm>
          <a:prstGeom prst="rect">
            <a:avLst/>
          </a:prstGeom>
        </p:spPr>
        <p:txBody>
          <a:bodyPr vert="horz" anchor="b"/>
          <a:lstStyle>
            <a:lvl1pPr algn="r" eaLnBrk="1" latinLnBrk="0" hangingPunct="1">
              <a:defRPr kumimoji="0" sz="1000" b="0">
                <a:solidFill>
                  <a:schemeClr val="tx1"/>
                </a:solidFill>
              </a:defRPr>
            </a:lvl1pPr>
            <a:extLst/>
          </a:lstStyle>
          <a:p>
            <a:fld id="{E5472A95-6E19-4F7D-BBCD-12CCC3E50ECF}"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E90C7C4-1426-4E22-8DE7-8FDF4E51331A}" type="datetime1">
              <a:rPr lang="pt-BR" smtClean="0"/>
              <a:pPr/>
              <a:t>29/06/2020</a:t>
            </a:fld>
            <a:endParaRPr lang="pt-BR"/>
          </a:p>
        </p:txBody>
      </p:sp>
      <p:sp>
        <p:nvSpPr>
          <p:cNvPr id="5" name="Espaço Reservado para Rodapé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7C545-7B83-4957-832C-DF04ADB37D16}" type="slidenum">
              <a:rPr lang="pt-BR" smtClean="0"/>
              <a:pPr/>
              <a:t>‹nº›</a:t>
            </a:fld>
            <a:endParaRPr lang="pt-BR"/>
          </a:p>
        </p:txBody>
      </p:sp>
    </p:spTree>
    <p:extLst>
      <p:ext uri="{BB962C8B-B14F-4D97-AF65-F5344CB8AC3E}">
        <p14:creationId xmlns="" xmlns:p14="http://schemas.microsoft.com/office/powerpoint/2010/main" val="3468182795"/>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hortolandia.giap.com.br/apex/horto/f?p=1000"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mailto:avaliacaodesempenho@hortolandia.sp.gov.b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99543"/>
            <a:ext cx="7772400" cy="1657893"/>
          </a:xfrm>
        </p:spPr>
        <p:txBody>
          <a:bodyPr>
            <a:normAutofit/>
          </a:bodyPr>
          <a:lstStyle/>
          <a:p>
            <a:pPr algn="ctr"/>
            <a:r>
              <a:rPr lang="pt-BR" dirty="0" smtClean="0"/>
              <a:t>ESTÁGIO PROBATÓRIO</a:t>
            </a:r>
            <a:br>
              <a:rPr lang="pt-BR" dirty="0" smtClean="0"/>
            </a:br>
            <a:r>
              <a:rPr lang="pt-BR" dirty="0" smtClean="0"/>
              <a:t>Capacitação para Gestores</a:t>
            </a:r>
            <a:endParaRPr lang="pt-BR" dirty="0"/>
          </a:p>
        </p:txBody>
      </p:sp>
      <p:sp>
        <p:nvSpPr>
          <p:cNvPr id="3" name="Subtítulo 2"/>
          <p:cNvSpPr>
            <a:spLocks noGrp="1"/>
          </p:cNvSpPr>
          <p:nvPr>
            <p:ph type="subTitle" idx="1"/>
          </p:nvPr>
        </p:nvSpPr>
        <p:spPr>
          <a:xfrm>
            <a:off x="685800" y="2786063"/>
            <a:ext cx="7772400" cy="822419"/>
          </a:xfrm>
        </p:spPr>
        <p:txBody>
          <a:bodyPr>
            <a:normAutofit/>
          </a:bodyPr>
          <a:lstStyle/>
          <a:p>
            <a:r>
              <a:rPr lang="pt-BR" dirty="0" smtClean="0"/>
              <a:t>Módulo </a:t>
            </a:r>
            <a:r>
              <a:rPr lang="pt-BR" dirty="0" smtClean="0"/>
              <a:t>III – AVALIAÇÃO</a:t>
            </a:r>
            <a:r>
              <a:rPr lang="pt-BR" dirty="0" smtClean="0"/>
              <a:t>  </a:t>
            </a:r>
            <a:endParaRPr lang="pt-BR" dirty="0"/>
          </a:p>
        </p:txBody>
      </p:sp>
    </p:spTree>
    <p:extLst>
      <p:ext uri="{BB962C8B-B14F-4D97-AF65-F5344CB8AC3E}">
        <p14:creationId xmlns="" xmlns:p14="http://schemas.microsoft.com/office/powerpoint/2010/main" val="3692209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28596" y="1357304"/>
            <a:ext cx="8229600" cy="2286016"/>
          </a:xfrm>
        </p:spPr>
        <p:txBody>
          <a:bodyPr/>
          <a:lstStyle/>
          <a:p>
            <a:r>
              <a:rPr lang="pt-BR" b="1" dirty="0" smtClean="0"/>
              <a:t>§ 3º</a:t>
            </a:r>
            <a:r>
              <a:rPr lang="pt-BR" dirty="0" smtClean="0"/>
              <a:t> Será considerado aprovado o servidor estagiário que obtiver a média igual ou superior a </a:t>
            </a:r>
            <a:r>
              <a:rPr lang="pt-BR" b="1" dirty="0" smtClean="0"/>
              <a:t>70% </a:t>
            </a:r>
            <a:r>
              <a:rPr lang="pt-BR" dirty="0" smtClean="0"/>
              <a:t>(setenta por cento).</a:t>
            </a:r>
          </a:p>
          <a:p>
            <a:pPr>
              <a:buNone/>
            </a:pPr>
            <a:endParaRPr lang="pt-BR" dirty="0" smtClean="0"/>
          </a:p>
          <a:p>
            <a:pPr algn="just"/>
            <a:endParaRPr lang="pt-BR" dirty="0"/>
          </a:p>
        </p:txBody>
      </p:sp>
      <p:sp>
        <p:nvSpPr>
          <p:cNvPr id="3" name="Espaço Reservado para Número de Slide 2"/>
          <p:cNvSpPr>
            <a:spLocks noGrp="1"/>
          </p:cNvSpPr>
          <p:nvPr>
            <p:ph type="sldNum" sz="quarter" idx="12"/>
          </p:nvPr>
        </p:nvSpPr>
        <p:spPr/>
        <p:txBody>
          <a:bodyPr/>
          <a:lstStyle/>
          <a:p>
            <a:fld id="{E5472A95-6E19-4F7D-BBCD-12CCC3E50ECF}" type="slidenum">
              <a:rPr lang="pt-BR" smtClean="0"/>
              <a:pPr/>
              <a:t>10</a:t>
            </a:fld>
            <a:endParaRPr lang="pt-BR" dirty="0"/>
          </a:p>
        </p:txBody>
      </p:sp>
      <p:sp>
        <p:nvSpPr>
          <p:cNvPr id="7" name="Título 3"/>
          <p:cNvSpPr txBox="1">
            <a:spLocks/>
          </p:cNvSpPr>
          <p:nvPr/>
        </p:nvSpPr>
        <p:spPr>
          <a:xfrm>
            <a:off x="457200" y="205979"/>
            <a:ext cx="6829444" cy="857250"/>
          </a:xfrm>
          <a:prstGeom prst="rect">
            <a:avLst/>
          </a:prstGeom>
        </p:spPr>
        <p:txBody>
          <a:bodyPr>
            <a:normAutofit fontScale="97500"/>
          </a:bodyPr>
          <a:lstStyle/>
          <a:p>
            <a:pPr lvl="0">
              <a:spcBef>
                <a:spcPct val="0"/>
              </a:spcBef>
            </a:pPr>
            <a:r>
              <a:rPr lang="pt-BR" sz="2000" b="1" dirty="0" smtClean="0"/>
              <a:t>AVALIAÇÃO PROBATÓRIA – Decreto 2697/2012</a:t>
            </a:r>
            <a:endParaRPr lang="pt-BR" sz="2000" b="1" dirty="0">
              <a:solidFill>
                <a:schemeClr val="tx2"/>
              </a:solidFill>
              <a:effectLst>
                <a:outerShdw blurRad="31750" dist="25400" dir="5400000" algn="tl" rotWithShape="0">
                  <a:srgbClr val="000000">
                    <a:alpha val="25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2"/>
          </p:nvPr>
        </p:nvSpPr>
        <p:spPr/>
        <p:txBody>
          <a:bodyPr/>
          <a:lstStyle/>
          <a:p>
            <a:fld id="{E5472A95-6E19-4F7D-BBCD-12CCC3E50ECF}" type="slidenum">
              <a:rPr lang="pt-BR" smtClean="0"/>
              <a:pPr/>
              <a:t>11</a:t>
            </a:fld>
            <a:endParaRPr lang="pt-BR"/>
          </a:p>
        </p:txBody>
      </p:sp>
      <p:sp>
        <p:nvSpPr>
          <p:cNvPr id="66561" name="Rectangle 1"/>
          <p:cNvSpPr>
            <a:spLocks noChangeArrowheads="1"/>
          </p:cNvSpPr>
          <p:nvPr/>
        </p:nvSpPr>
        <p:spPr bwMode="auto">
          <a:xfrm>
            <a:off x="1071538" y="1571618"/>
            <a:ext cx="6929486"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800" b="1" i="0" u="none" strike="noStrike" cap="none" normalizeH="0" baseline="0" dirty="0" smtClean="0">
                <a:ln>
                  <a:noFill/>
                </a:ln>
                <a:solidFill>
                  <a:schemeClr val="tx1"/>
                </a:solidFill>
                <a:effectLst/>
                <a:cs typeface="Arial" pitchFamily="34" charset="0"/>
              </a:rPr>
              <a:t>Art. 20. </a:t>
            </a:r>
            <a:r>
              <a:rPr kumimoji="0" lang="pt-BR" sz="1800" b="0" i="0" u="none" strike="noStrike" cap="none" normalizeH="0" baseline="0" dirty="0" smtClean="0">
                <a:ln>
                  <a:noFill/>
                </a:ln>
                <a:solidFill>
                  <a:schemeClr val="tx1"/>
                </a:solidFill>
                <a:effectLst/>
                <a:cs typeface="Arial" pitchFamily="34" charset="0"/>
              </a:rPr>
              <a:t> Aos servidores que se encontram em estágio probatório e não tiveram suas avaliações realizadas, serão considerados aprovados para aquelas, com sua nota fixada em 70% (setenta por cento).</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1800" b="1" i="0" u="none" strike="noStrike" cap="none" normalizeH="0" baseline="0" dirty="0" smtClean="0">
                <a:ln>
                  <a:noFill/>
                </a:ln>
                <a:solidFill>
                  <a:schemeClr val="tx1"/>
                </a:solidFill>
                <a:effectLst/>
                <a:cs typeface="Arial" pitchFamily="34" charset="0"/>
              </a:rPr>
              <a:t>Parágrafo único.</a:t>
            </a:r>
            <a:r>
              <a:rPr kumimoji="0" lang="pt-BR" sz="1800" b="0" i="0" u="none" strike="noStrike" cap="none" normalizeH="0" baseline="0" dirty="0" smtClean="0">
                <a:ln>
                  <a:noFill/>
                </a:ln>
                <a:solidFill>
                  <a:schemeClr val="tx1"/>
                </a:solidFill>
                <a:effectLst/>
                <a:cs typeface="Arial" pitchFamily="34" charset="0"/>
              </a:rPr>
              <a:t> As avaliações subseqüentes serão realizadas normalmente, conforme disposições deste Decreto, inclusive os cálculos para obtenção da média final estabelecida no § 2º do artigo 19.  </a:t>
            </a:r>
          </a:p>
        </p:txBody>
      </p:sp>
      <p:sp>
        <p:nvSpPr>
          <p:cNvPr id="4" name="Título 3"/>
          <p:cNvSpPr txBox="1">
            <a:spLocks/>
          </p:cNvSpPr>
          <p:nvPr/>
        </p:nvSpPr>
        <p:spPr>
          <a:xfrm>
            <a:off x="457200" y="205979"/>
            <a:ext cx="6829444" cy="857250"/>
          </a:xfrm>
          <a:prstGeom prst="rect">
            <a:avLst/>
          </a:prstGeom>
        </p:spPr>
        <p:txBody>
          <a:bodyPr>
            <a:normAutofit fontScale="97500"/>
          </a:bodyPr>
          <a:lstStyle/>
          <a:p>
            <a:pPr lvl="0">
              <a:spcBef>
                <a:spcPct val="0"/>
              </a:spcBef>
            </a:pPr>
            <a:r>
              <a:rPr lang="pt-BR" sz="2000" b="1" dirty="0" smtClean="0"/>
              <a:t>AVALIAÇÃO PROBATÓRIA – Decreto 2697/2012</a:t>
            </a:r>
            <a:endParaRPr lang="pt-BR" sz="2000" b="1" dirty="0">
              <a:solidFill>
                <a:schemeClr val="tx2"/>
              </a:solidFill>
              <a:effectLst>
                <a:outerShdw blurRad="31750" dist="25400" dir="5400000" algn="tl" rotWithShape="0">
                  <a:srgbClr val="000000">
                    <a:alpha val="25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2"/>
          </p:nvPr>
        </p:nvSpPr>
        <p:spPr/>
        <p:txBody>
          <a:bodyPr/>
          <a:lstStyle/>
          <a:p>
            <a:fld id="{E5472A95-6E19-4F7D-BBCD-12CCC3E50ECF}" type="slidenum">
              <a:rPr lang="pt-BR" smtClean="0"/>
              <a:pPr/>
              <a:t>12</a:t>
            </a:fld>
            <a:endParaRPr lang="pt-BR"/>
          </a:p>
        </p:txBody>
      </p:sp>
      <p:sp>
        <p:nvSpPr>
          <p:cNvPr id="3" name="CaixaDeTexto 2"/>
          <p:cNvSpPr txBox="1"/>
          <p:nvPr/>
        </p:nvSpPr>
        <p:spPr>
          <a:xfrm>
            <a:off x="500034" y="1643056"/>
            <a:ext cx="8143932" cy="1938992"/>
          </a:xfrm>
          <a:prstGeom prst="rect">
            <a:avLst/>
          </a:prstGeom>
          <a:noFill/>
        </p:spPr>
        <p:txBody>
          <a:bodyPr wrap="square" rtlCol="0">
            <a:spAutoFit/>
          </a:bodyPr>
          <a:lstStyle/>
          <a:p>
            <a:pPr algn="just"/>
            <a:r>
              <a:rPr lang="pt-BR" sz="2400" dirty="0" smtClean="0"/>
              <a:t>Nosso próximo passo neste módulo será demonstrar, na prática, como </a:t>
            </a:r>
            <a:r>
              <a:rPr lang="pt-BR" sz="2400" dirty="0" smtClean="0"/>
              <a:t>realizar a avaliação no </a:t>
            </a:r>
            <a:r>
              <a:rPr lang="pt-BR" sz="2400" dirty="0" smtClean="0"/>
              <a:t>Sistema </a:t>
            </a:r>
            <a:r>
              <a:rPr lang="pt-BR" sz="2400" dirty="0" smtClean="0"/>
              <a:t>SIARH.   </a:t>
            </a:r>
            <a:endParaRPr lang="pt-BR" sz="2400" dirty="0" smtClean="0"/>
          </a:p>
          <a:p>
            <a:pPr algn="just"/>
            <a:endParaRPr lang="pt-BR" sz="2400" dirty="0" smtClean="0"/>
          </a:p>
          <a:p>
            <a:pPr algn="just">
              <a:buNone/>
            </a:pPr>
            <a:r>
              <a:rPr lang="pt-BR" sz="2400" b="1" dirty="0" smtClean="0"/>
              <a:t>OBS: 	ficará disponível na plataforma um manual escrito deste 	passo. </a:t>
            </a:r>
            <a:endParaRPr lang="pt-BR" sz="2400" b="1" dirty="0" smtClean="0"/>
          </a:p>
        </p:txBody>
      </p:sp>
      <p:sp>
        <p:nvSpPr>
          <p:cNvPr id="4" name="Título 3"/>
          <p:cNvSpPr txBox="1">
            <a:spLocks/>
          </p:cNvSpPr>
          <p:nvPr/>
        </p:nvSpPr>
        <p:spPr>
          <a:xfrm>
            <a:off x="457200" y="205979"/>
            <a:ext cx="6829444" cy="857250"/>
          </a:xfrm>
          <a:prstGeom prst="rect">
            <a:avLst/>
          </a:prstGeom>
        </p:spPr>
        <p:txBody>
          <a:bodyPr>
            <a:normAutofit fontScale="97500"/>
          </a:bodyPr>
          <a:lstStyle/>
          <a:p>
            <a:pPr lvl="0">
              <a:spcBef>
                <a:spcPct val="0"/>
              </a:spcBef>
            </a:pPr>
            <a:r>
              <a:rPr lang="pt-BR" sz="2000" b="1" dirty="0" smtClean="0"/>
              <a:t>AVALIAÇÃO PROBATÓRIA – Decreto 2697/2012</a:t>
            </a:r>
            <a:endParaRPr lang="pt-BR" sz="2000" b="1" dirty="0">
              <a:solidFill>
                <a:schemeClr val="tx2"/>
              </a:solidFill>
              <a:effectLst>
                <a:outerShdw blurRad="31750" dist="25400" dir="5400000" algn="tl" rotWithShape="0">
                  <a:srgbClr val="000000">
                    <a:alpha val="25000"/>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2"/>
          </p:nvPr>
        </p:nvSpPr>
        <p:spPr/>
        <p:txBody>
          <a:bodyPr/>
          <a:lstStyle/>
          <a:p>
            <a:fld id="{E5472A95-6E19-4F7D-BBCD-12CCC3E50ECF}" type="slidenum">
              <a:rPr lang="pt-BR" smtClean="0"/>
              <a:pPr/>
              <a:t>13</a:t>
            </a:fld>
            <a:endParaRPr lang="pt-BR"/>
          </a:p>
        </p:txBody>
      </p:sp>
      <p:sp>
        <p:nvSpPr>
          <p:cNvPr id="3" name="Espaço Reservado para Conteúdo 1"/>
          <p:cNvSpPr txBox="1">
            <a:spLocks/>
          </p:cNvSpPr>
          <p:nvPr/>
        </p:nvSpPr>
        <p:spPr>
          <a:xfrm>
            <a:off x="357158" y="1500180"/>
            <a:ext cx="8472518" cy="2761457"/>
          </a:xfrm>
          <a:prstGeom prst="rect">
            <a:avLst/>
          </a:prstGeom>
        </p:spPr>
        <p:txBody>
          <a:bodyPr>
            <a:normAutofit/>
          </a:bodyPr>
          <a:lstStyle/>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pt-BR" sz="2600" b="0" i="0" u="none" strike="noStrike" kern="1200" cap="none" spc="0" normalizeH="0" baseline="0" noProof="0" dirty="0" smtClean="0">
                <a:ln>
                  <a:noFill/>
                </a:ln>
                <a:solidFill>
                  <a:schemeClr val="tx1"/>
                </a:solidFill>
                <a:effectLst/>
                <a:uLnTx/>
                <a:uFillTx/>
                <a:latin typeface="+mn-lt"/>
                <a:ea typeface="+mn-ea"/>
                <a:cs typeface="+mn-cs"/>
              </a:rPr>
              <a:t>O endereço para acessar o sistema SIARH é</a:t>
            </a:r>
            <a:r>
              <a:rPr kumimoji="0" lang="pt-BR" sz="2600" b="0" i="0" u="none" strike="noStrike" kern="1200" cap="none" spc="0" normalizeH="0" noProof="0" dirty="0" smtClean="0">
                <a:ln>
                  <a:noFill/>
                </a:ln>
                <a:solidFill>
                  <a:schemeClr val="tx1"/>
                </a:solidFill>
                <a:effectLst/>
                <a:uLnTx/>
                <a:uFillTx/>
                <a:latin typeface="+mn-lt"/>
                <a:ea typeface="+mn-ea"/>
                <a:cs typeface="+mn-cs"/>
              </a:rPr>
              <a:t> o </a:t>
            </a:r>
          </a:p>
          <a:p>
            <a:pPr marL="365760" lvl="0" indent="-256032" algn="just">
              <a:spcBef>
                <a:spcPts val="400"/>
              </a:spcBef>
              <a:buClr>
                <a:schemeClr val="accent1"/>
              </a:buClr>
              <a:buSzPct val="68000"/>
            </a:pPr>
            <a:r>
              <a:rPr lang="pt-BR" sz="2600" dirty="0" smtClean="0">
                <a:hlinkClick r:id="rId2"/>
              </a:rPr>
              <a:t>	https</a:t>
            </a:r>
            <a:r>
              <a:rPr lang="pt-BR" sz="2600" dirty="0" smtClean="0">
                <a:hlinkClick r:id="rId2"/>
              </a:rPr>
              <a:t>://hortolandia.giap.com.br/apex/horto/f?p=1000</a:t>
            </a:r>
            <a:endParaRPr kumimoji="0" lang="pt-BR" sz="2600" b="0" i="0" strike="noStrike" kern="1200" cap="none" spc="0" normalizeH="0" baseline="0" noProof="0" dirty="0">
              <a:ln>
                <a:noFill/>
              </a:ln>
              <a:solidFill>
                <a:schemeClr val="tx1"/>
              </a:solidFill>
              <a:effectLst/>
              <a:uLnTx/>
              <a:uFillTx/>
              <a:latin typeface="+mn-lt"/>
              <a:ea typeface="+mn-ea"/>
              <a:cs typeface="+mn-cs"/>
            </a:endParaRPr>
          </a:p>
        </p:txBody>
      </p:sp>
      <p:sp>
        <p:nvSpPr>
          <p:cNvPr id="5" name="Título 3"/>
          <p:cNvSpPr txBox="1">
            <a:spLocks/>
          </p:cNvSpPr>
          <p:nvPr/>
        </p:nvSpPr>
        <p:spPr>
          <a:xfrm>
            <a:off x="609600" y="358379"/>
            <a:ext cx="6829444" cy="857250"/>
          </a:xfrm>
          <a:prstGeom prst="rect">
            <a:avLst/>
          </a:prstGeom>
        </p:spPr>
        <p:txBody>
          <a:bodyPr>
            <a:normAutofit fontScale="97500"/>
          </a:bodyPr>
          <a:lstStyle/>
          <a:p>
            <a:pPr lvl="0">
              <a:spcBef>
                <a:spcPct val="0"/>
              </a:spcBef>
            </a:pPr>
            <a:r>
              <a:rPr lang="pt-BR" sz="2000" b="1" dirty="0" smtClean="0"/>
              <a:t>AVALIAÇÃO PROBATÓRIA – Decreto 2697/2012</a:t>
            </a:r>
            <a:endParaRPr lang="pt-BR" sz="2000" b="1" dirty="0">
              <a:solidFill>
                <a:schemeClr val="tx2"/>
              </a:solidFill>
              <a:effectLst>
                <a:outerShdw blurRad="31750" dist="25400" dir="5400000" algn="tl" rotWithShape="0">
                  <a:srgbClr val="000000">
                    <a:alpha val="25000"/>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071552"/>
            <a:ext cx="8229600" cy="3500461"/>
          </a:xfrm>
        </p:spPr>
        <p:txBody>
          <a:bodyPr/>
          <a:lstStyle/>
          <a:p>
            <a:pPr algn="just">
              <a:buNone/>
            </a:pPr>
            <a:r>
              <a:rPr lang="pt-BR" dirty="0" smtClean="0"/>
              <a:t>Contatos da equipe técnica do Setor de Avaliação de Desempenho e Estágio Probatório: </a:t>
            </a:r>
          </a:p>
          <a:p>
            <a:pPr algn="just">
              <a:buNone/>
            </a:pPr>
            <a:endParaRPr lang="pt-BR" dirty="0" smtClean="0"/>
          </a:p>
          <a:p>
            <a:pPr algn="ctr">
              <a:buNone/>
            </a:pPr>
            <a:r>
              <a:rPr lang="pt-BR" dirty="0" smtClean="0"/>
              <a:t>Telefone: 3965-1423, ramais 6946 e 6953</a:t>
            </a:r>
          </a:p>
          <a:p>
            <a:pPr algn="ctr">
              <a:buNone/>
            </a:pPr>
            <a:endParaRPr lang="pt-BR" dirty="0" smtClean="0"/>
          </a:p>
          <a:p>
            <a:pPr algn="ctr">
              <a:buNone/>
            </a:pPr>
            <a:r>
              <a:rPr lang="pt-BR" dirty="0" smtClean="0"/>
              <a:t>Email: </a:t>
            </a:r>
            <a:r>
              <a:rPr lang="pt-BR" dirty="0" smtClean="0">
                <a:hlinkClick r:id="rId2"/>
              </a:rPr>
              <a:t>avaliacaodesempenho@hortolandia.sp.gov.br</a:t>
            </a:r>
            <a:endParaRPr lang="pt-BR" dirty="0" smtClean="0"/>
          </a:p>
          <a:p>
            <a:pPr algn="ctr">
              <a:buNone/>
            </a:pPr>
            <a:endParaRPr lang="pt-BR" dirty="0"/>
          </a:p>
        </p:txBody>
      </p:sp>
      <p:sp>
        <p:nvSpPr>
          <p:cNvPr id="3" name="Espaço Reservado para Número de Slide 2"/>
          <p:cNvSpPr>
            <a:spLocks noGrp="1"/>
          </p:cNvSpPr>
          <p:nvPr>
            <p:ph type="sldNum" sz="quarter" idx="12"/>
          </p:nvPr>
        </p:nvSpPr>
        <p:spPr/>
        <p:txBody>
          <a:bodyPr/>
          <a:lstStyle/>
          <a:p>
            <a:fld id="{E5472A95-6E19-4F7D-BBCD-12CCC3E50ECF}" type="slidenum">
              <a:rPr lang="pt-BR" smtClean="0"/>
              <a:pPr/>
              <a:t>14</a:t>
            </a:fld>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85720" y="1142972"/>
            <a:ext cx="8229600" cy="4000528"/>
          </a:xfrm>
        </p:spPr>
        <p:txBody>
          <a:bodyPr>
            <a:normAutofit fontScale="47500" lnSpcReduction="20000"/>
          </a:bodyPr>
          <a:lstStyle/>
          <a:p>
            <a:pPr algn="just"/>
            <a:r>
              <a:rPr lang="pt-BR" sz="2900" b="1" dirty="0" smtClean="0"/>
              <a:t>	</a:t>
            </a:r>
            <a:r>
              <a:rPr lang="pt-BR" sz="4000" b="1" dirty="0" smtClean="0"/>
              <a:t>Art. 12. </a:t>
            </a:r>
            <a:r>
              <a:rPr lang="pt-BR" sz="4000" dirty="0" smtClean="0"/>
              <a:t>São instrumentos de efetivação da Avaliação Probatória, baseados no Plano de Atividades (PAT), constantes do </a:t>
            </a:r>
            <a:r>
              <a:rPr lang="pt-BR" sz="4000" b="1" dirty="0" smtClean="0"/>
              <a:t>Anexo I</a:t>
            </a:r>
            <a:r>
              <a:rPr lang="pt-BR" sz="4000" dirty="0" smtClean="0"/>
              <a:t>, a este decreto:</a:t>
            </a:r>
          </a:p>
          <a:p>
            <a:pPr algn="just"/>
            <a:r>
              <a:rPr lang="pt-BR" sz="4000" b="1" dirty="0" smtClean="0"/>
              <a:t>I –</a:t>
            </a:r>
            <a:r>
              <a:rPr lang="pt-BR" sz="4000" dirty="0" smtClean="0"/>
              <a:t> A Avaliação do Superior Imediato – Instrumento de Avaliação Probatória (Parte II); </a:t>
            </a:r>
          </a:p>
          <a:p>
            <a:pPr algn="just"/>
            <a:r>
              <a:rPr lang="pt-BR" sz="4000" b="1" dirty="0" smtClean="0"/>
              <a:t>II – </a:t>
            </a:r>
            <a:r>
              <a:rPr lang="pt-BR" sz="4000" dirty="0" smtClean="0"/>
              <a:t>A Auto-avaliação (opcional); </a:t>
            </a:r>
            <a:endParaRPr lang="pt-BR" sz="4000" dirty="0" smtClean="0"/>
          </a:p>
          <a:p>
            <a:pPr algn="just"/>
            <a:endParaRPr lang="pt-BR" sz="4000" dirty="0" smtClean="0"/>
          </a:p>
          <a:p>
            <a:pPr algn="just"/>
            <a:endParaRPr lang="pt-BR" sz="4000" dirty="0" smtClean="0"/>
          </a:p>
          <a:p>
            <a:pPr algn="just">
              <a:buNone/>
            </a:pPr>
            <a:r>
              <a:rPr lang="pt-BR" sz="4000" dirty="0" smtClean="0"/>
              <a:t> </a:t>
            </a:r>
            <a:r>
              <a:rPr lang="pt-BR" sz="4000" b="1" dirty="0" smtClean="0"/>
              <a:t>§ </a:t>
            </a:r>
            <a:r>
              <a:rPr lang="pt-BR" sz="4000" b="1" dirty="0" smtClean="0"/>
              <a:t>1º </a:t>
            </a:r>
            <a:r>
              <a:rPr lang="pt-BR" sz="4000" dirty="0" smtClean="0"/>
              <a:t>A avaliação do superior imediato e a auto-avaliação deverão ser encaminhadas, devidamente preenchidas e nos prazos previstos neste decreto, para o Setor de Avaliação de Desempenho e Estágio Probatório que, se necessário, enviará para a Comissão Permanente de Avaliação Probatória.</a:t>
            </a:r>
          </a:p>
          <a:p>
            <a:pPr algn="just">
              <a:buNone/>
            </a:pPr>
            <a:endParaRPr lang="pt-BR" sz="4000" dirty="0" smtClean="0"/>
          </a:p>
          <a:p>
            <a:pPr algn="just">
              <a:buNone/>
            </a:pPr>
            <a:r>
              <a:rPr lang="pt-BR" sz="4000" b="1" dirty="0" smtClean="0"/>
              <a:t>	</a:t>
            </a:r>
            <a:endParaRPr lang="pt-BR" sz="4000" dirty="0" smtClean="0"/>
          </a:p>
          <a:p>
            <a:pPr algn="just">
              <a:lnSpc>
                <a:spcPct val="150000"/>
              </a:lnSpc>
              <a:buNone/>
            </a:pPr>
            <a:endParaRPr lang="pt-BR" sz="2000" dirty="0" smtClean="0"/>
          </a:p>
        </p:txBody>
      </p:sp>
      <p:sp>
        <p:nvSpPr>
          <p:cNvPr id="3" name="Espaço Reservado para Número de Slide 2"/>
          <p:cNvSpPr>
            <a:spLocks noGrp="1"/>
          </p:cNvSpPr>
          <p:nvPr>
            <p:ph type="sldNum" sz="quarter" idx="12"/>
          </p:nvPr>
        </p:nvSpPr>
        <p:spPr/>
        <p:txBody>
          <a:bodyPr/>
          <a:lstStyle/>
          <a:p>
            <a:fld id="{E5472A95-6E19-4F7D-BBCD-12CCC3E50ECF}" type="slidenum">
              <a:rPr lang="pt-BR" sz="1200" b="1" i="1" smtClean="0"/>
              <a:pPr/>
              <a:t>2</a:t>
            </a:fld>
            <a:endParaRPr lang="pt-BR" sz="1200" b="1" i="1" dirty="0"/>
          </a:p>
        </p:txBody>
      </p:sp>
      <p:sp>
        <p:nvSpPr>
          <p:cNvPr id="4" name="Título 3"/>
          <p:cNvSpPr>
            <a:spLocks noGrp="1"/>
          </p:cNvSpPr>
          <p:nvPr>
            <p:ph type="title"/>
          </p:nvPr>
        </p:nvSpPr>
        <p:spPr>
          <a:xfrm>
            <a:off x="457200" y="205979"/>
            <a:ext cx="6829444" cy="857250"/>
          </a:xfrm>
        </p:spPr>
        <p:txBody>
          <a:bodyPr>
            <a:normAutofit/>
          </a:bodyPr>
          <a:lstStyle/>
          <a:p>
            <a:r>
              <a:rPr lang="pt-BR" sz="2400" dirty="0" smtClean="0"/>
              <a:t>AVALIAÇÃO PROBATÓRIA – Decreto 2697/2012</a:t>
            </a:r>
            <a:endParaRPr lang="pt-BR" sz="2400" dirty="0"/>
          </a:p>
        </p:txBody>
      </p:sp>
      <p:cxnSp>
        <p:nvCxnSpPr>
          <p:cNvPr id="20" name="Conector reto 19"/>
          <p:cNvCxnSpPr/>
          <p:nvPr/>
        </p:nvCxnSpPr>
        <p:spPr>
          <a:xfrm>
            <a:off x="7308304" y="195486"/>
            <a:ext cx="0" cy="792088"/>
          </a:xfrm>
          <a:prstGeom prst="line">
            <a:avLst/>
          </a:prstGeom>
          <a:ln w="34925"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272379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2"/>
          </p:nvPr>
        </p:nvSpPr>
        <p:spPr/>
        <p:txBody>
          <a:bodyPr/>
          <a:lstStyle/>
          <a:p>
            <a:fld id="{E5472A95-6E19-4F7D-BBCD-12CCC3E50ECF}" type="slidenum">
              <a:rPr lang="pt-BR" smtClean="0"/>
              <a:pPr/>
              <a:t>3</a:t>
            </a:fld>
            <a:endParaRPr lang="pt-BR"/>
          </a:p>
        </p:txBody>
      </p:sp>
      <p:sp>
        <p:nvSpPr>
          <p:cNvPr id="58369" name="Rectangle 1"/>
          <p:cNvSpPr>
            <a:spLocks noChangeArrowheads="1"/>
          </p:cNvSpPr>
          <p:nvPr/>
        </p:nvSpPr>
        <p:spPr bwMode="auto">
          <a:xfrm>
            <a:off x="642910" y="1214428"/>
            <a:ext cx="757242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2000" b="1" i="0" u="none" strike="noStrike" cap="none" normalizeH="0" baseline="0" dirty="0" smtClean="0">
                <a:ln>
                  <a:noFill/>
                </a:ln>
                <a:solidFill>
                  <a:schemeClr val="tx1"/>
                </a:solidFill>
                <a:effectLst/>
                <a:cs typeface="Arial" pitchFamily="34" charset="0"/>
              </a:rPr>
              <a:t>§ 2º </a:t>
            </a:r>
            <a:r>
              <a:rPr kumimoji="0" lang="pt-BR" sz="2000" b="0" i="0" u="none" strike="noStrike" cap="none" normalizeH="0" baseline="0" dirty="0" smtClean="0">
                <a:ln>
                  <a:noFill/>
                </a:ln>
                <a:solidFill>
                  <a:schemeClr val="tx1"/>
                </a:solidFill>
                <a:effectLst/>
                <a:cs typeface="Arial" pitchFamily="34" charset="0"/>
              </a:rPr>
              <a:t>A avaliação probatória do servidor estagiário, sempre baseada nos planos de metas e atividades contidos nos instrumentos de avaliação, deverá observar em todos os casos se as condições de trabalho acordadas e constantes do instrumento de avaliação foram postas à disposição do servidor estagiário, observando-se que: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2000" b="1" i="0" u="none" strike="noStrike" cap="none" normalizeH="0" baseline="0" dirty="0" smtClean="0">
                <a:ln>
                  <a:noFill/>
                </a:ln>
                <a:solidFill>
                  <a:schemeClr val="tx1"/>
                </a:solidFill>
                <a:effectLst/>
                <a:cs typeface="Arial" pitchFamily="34" charset="0"/>
              </a:rPr>
              <a:t>I –</a:t>
            </a:r>
            <a:r>
              <a:rPr kumimoji="0" lang="pt-BR" sz="2000" b="0" i="0" u="none" strike="noStrike" cap="none" normalizeH="0" baseline="0" dirty="0" smtClean="0">
                <a:ln>
                  <a:noFill/>
                </a:ln>
                <a:solidFill>
                  <a:schemeClr val="tx1"/>
                </a:solidFill>
                <a:effectLst/>
                <a:cs typeface="Arial" pitchFamily="34" charset="0"/>
              </a:rPr>
              <a:t> Caso tenha havido as condições de trabalho acordadas para a atividade em análise, a avaliação do item deverá ocorrer segundo a sua realização e a qualidade da tarefa executada;</a:t>
            </a:r>
          </a:p>
        </p:txBody>
      </p:sp>
      <p:sp>
        <p:nvSpPr>
          <p:cNvPr id="4" name="Título 3"/>
          <p:cNvSpPr txBox="1">
            <a:spLocks/>
          </p:cNvSpPr>
          <p:nvPr/>
        </p:nvSpPr>
        <p:spPr>
          <a:xfrm>
            <a:off x="457200" y="205979"/>
            <a:ext cx="6829444" cy="857250"/>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t-BR" sz="2400" b="1" i="0" u="none" strike="noStrike" kern="1200" cap="none" spc="0" normalizeH="0" baseline="0" noProof="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AVALIAÇÃO PROBATÓRIA – Decreto 2697/2012</a:t>
            </a:r>
            <a:endParaRPr kumimoji="0" lang="pt-BR"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2"/>
          </p:nvPr>
        </p:nvSpPr>
        <p:spPr/>
        <p:txBody>
          <a:bodyPr/>
          <a:lstStyle/>
          <a:p>
            <a:fld id="{E5472A95-6E19-4F7D-BBCD-12CCC3E50ECF}" type="slidenum">
              <a:rPr lang="pt-BR" smtClean="0"/>
              <a:pPr/>
              <a:t>4</a:t>
            </a:fld>
            <a:endParaRPr lang="pt-BR"/>
          </a:p>
        </p:txBody>
      </p:sp>
      <p:sp>
        <p:nvSpPr>
          <p:cNvPr id="3" name="Retângulo 2"/>
          <p:cNvSpPr/>
          <p:nvPr/>
        </p:nvSpPr>
        <p:spPr>
          <a:xfrm>
            <a:off x="1000100" y="1357304"/>
            <a:ext cx="7286676" cy="2862322"/>
          </a:xfrm>
          <a:prstGeom prst="rect">
            <a:avLst/>
          </a:prstGeom>
        </p:spPr>
        <p:txBody>
          <a:bodyPr wrap="square">
            <a:spAutoFit/>
          </a:bodyPr>
          <a:lstStyle/>
          <a:p>
            <a:pPr lvl="0" algn="just" eaLnBrk="0" fontAlgn="base" hangingPunct="0">
              <a:spcBef>
                <a:spcPct val="0"/>
              </a:spcBef>
              <a:spcAft>
                <a:spcPct val="0"/>
              </a:spcAft>
            </a:pPr>
            <a:r>
              <a:rPr lang="pt-BR" sz="2000" b="1" dirty="0" smtClean="0">
                <a:cs typeface="Arial" pitchFamily="34" charset="0"/>
              </a:rPr>
              <a:t>II – </a:t>
            </a:r>
            <a:r>
              <a:rPr lang="pt-BR" sz="2000" dirty="0" smtClean="0">
                <a:cs typeface="Arial" pitchFamily="34" charset="0"/>
              </a:rPr>
              <a:t>Caso tenha havido parte das condições de trabalho acordadas para a atividade em análise, a avaliação do item deverá ocorrer segundo a sua realização e a qualidade da tarefa executada, devidamente cotejada, pelos eventuais prejuízos da ausência de condições de trabalho</a:t>
            </a:r>
            <a:r>
              <a:rPr lang="pt-BR" sz="2000" dirty="0" smtClean="0">
                <a:cs typeface="Arial" pitchFamily="34" charset="0"/>
              </a:rPr>
              <a:t>;</a:t>
            </a:r>
          </a:p>
          <a:p>
            <a:pPr lvl="0" algn="just" eaLnBrk="0" fontAlgn="base" hangingPunct="0">
              <a:spcBef>
                <a:spcPct val="0"/>
              </a:spcBef>
              <a:spcAft>
                <a:spcPct val="0"/>
              </a:spcAft>
            </a:pPr>
            <a:endParaRPr lang="pt-BR" sz="2000" dirty="0" smtClean="0">
              <a:cs typeface="Arial" pitchFamily="34" charset="0"/>
            </a:endParaRPr>
          </a:p>
          <a:p>
            <a:pPr lvl="0" algn="just" eaLnBrk="0" fontAlgn="base" hangingPunct="0">
              <a:spcBef>
                <a:spcPct val="0"/>
              </a:spcBef>
              <a:spcAft>
                <a:spcPct val="0"/>
              </a:spcAft>
            </a:pPr>
            <a:r>
              <a:rPr lang="pt-BR" sz="2000" b="1" dirty="0" smtClean="0">
                <a:cs typeface="Arial" pitchFamily="34" charset="0"/>
              </a:rPr>
              <a:t>III – </a:t>
            </a:r>
            <a:r>
              <a:rPr lang="pt-BR" sz="2000" dirty="0" smtClean="0">
                <a:cs typeface="Arial" pitchFamily="34" charset="0"/>
              </a:rPr>
              <a:t>No caso de ausência total das condições de trabalho acordadas para a atividade em análise, a avaliação do item deverá resultar em nota máxima, para o referido item do plano de atividades.</a:t>
            </a:r>
            <a:endParaRPr lang="pt-BR" sz="2000" dirty="0" smtClean="0">
              <a:cs typeface="Arial" pitchFamily="34" charset="0"/>
            </a:endParaRPr>
          </a:p>
        </p:txBody>
      </p:sp>
      <p:sp>
        <p:nvSpPr>
          <p:cNvPr id="4" name="Título 3"/>
          <p:cNvSpPr txBox="1">
            <a:spLocks/>
          </p:cNvSpPr>
          <p:nvPr/>
        </p:nvSpPr>
        <p:spPr>
          <a:xfrm>
            <a:off x="457200" y="205979"/>
            <a:ext cx="6829444" cy="857250"/>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t-BR" sz="2400" b="1" i="0" u="none" strike="noStrike" kern="1200" cap="none" spc="0" normalizeH="0" baseline="0" noProof="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AVALIAÇÃO PROBATÓRIA – Decreto 2697/2012</a:t>
            </a:r>
            <a:endParaRPr kumimoji="0" lang="pt-BR"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gn="just"/>
            <a:r>
              <a:rPr lang="pt-BR" sz="2000" b="1" dirty="0" smtClean="0">
                <a:latin typeface="Calibri" pitchFamily="34" charset="0"/>
                <a:cs typeface="Calibri" pitchFamily="34" charset="0"/>
              </a:rPr>
              <a:t>Art</a:t>
            </a:r>
            <a:r>
              <a:rPr lang="pt-BR" sz="2000" dirty="0" smtClean="0">
                <a:latin typeface="Calibri" pitchFamily="34" charset="0"/>
                <a:cs typeface="Calibri" pitchFamily="34" charset="0"/>
              </a:rPr>
              <a:t>. </a:t>
            </a:r>
            <a:r>
              <a:rPr lang="pt-BR" sz="2000" b="1" dirty="0" smtClean="0">
                <a:latin typeface="Calibri" pitchFamily="34" charset="0"/>
                <a:cs typeface="Calibri" pitchFamily="34" charset="0"/>
              </a:rPr>
              <a:t>13.</a:t>
            </a:r>
            <a:r>
              <a:rPr lang="pt-BR" sz="2000" dirty="0" smtClean="0">
                <a:latin typeface="Calibri" pitchFamily="34" charset="0"/>
                <a:cs typeface="Calibri" pitchFamily="34" charset="0"/>
              </a:rPr>
              <a:t> Caso o servidor estagiário discorde com a avaliação efetuada pelo superior imediato, terá este, 05 (cinco) dias, a contar da sua assinatura de ciência na avaliação efetuada pelo superior, para apresentar a sua auto-avaliação</a:t>
            </a:r>
            <a:r>
              <a:rPr lang="pt-BR" sz="2000" dirty="0" smtClean="0">
                <a:latin typeface="Calibri" pitchFamily="34" charset="0"/>
                <a:cs typeface="Calibri" pitchFamily="34" charset="0"/>
              </a:rPr>
              <a:t>.</a:t>
            </a:r>
          </a:p>
          <a:p>
            <a:pPr algn="just"/>
            <a:endParaRPr lang="pt-BR" sz="2000" dirty="0" smtClean="0">
              <a:latin typeface="Calibri" pitchFamily="34" charset="0"/>
              <a:cs typeface="Calibri" pitchFamily="34" charset="0"/>
            </a:endParaRPr>
          </a:p>
          <a:p>
            <a:pPr lvl="0" algn="just"/>
            <a:r>
              <a:rPr lang="pt-BR" sz="2000" u="sng" dirty="0" smtClean="0"/>
              <a:t>OBS: </a:t>
            </a:r>
            <a:r>
              <a:rPr lang="pt-BR" sz="2000" b="1" u="sng" dirty="0" smtClean="0"/>
              <a:t>1- A auto-avaliação deverá ser solicitada pelo servidor estagiário ao Setor de Avaliação de Desempenho e Estágio Probatório</a:t>
            </a:r>
            <a:r>
              <a:rPr lang="pt-BR" sz="2000" u="sng" dirty="0" smtClean="0"/>
              <a:t>; 2 - esta informação é passada ao servidor estagiário no ato de sua contratação, mas é importante ser reforçada pelo gestor a cada avaliação realizada. </a:t>
            </a:r>
            <a:endParaRPr lang="pt-BR" sz="2000" dirty="0" smtClean="0"/>
          </a:p>
          <a:p>
            <a:pPr algn="just"/>
            <a:endParaRPr lang="pt-BR" sz="2000" dirty="0" smtClean="0">
              <a:latin typeface="Calibri" pitchFamily="34" charset="0"/>
              <a:cs typeface="Calibri" pitchFamily="34" charset="0"/>
            </a:endParaRPr>
          </a:p>
          <a:p>
            <a:pPr algn="just"/>
            <a:endParaRPr lang="pt-BR" sz="2800" dirty="0" smtClean="0">
              <a:latin typeface="Calibri" pitchFamily="34" charset="0"/>
              <a:cs typeface="Calibri" pitchFamily="34" charset="0"/>
            </a:endParaRPr>
          </a:p>
          <a:p>
            <a:endParaRPr lang="pt-BR" dirty="0"/>
          </a:p>
        </p:txBody>
      </p:sp>
      <p:sp>
        <p:nvSpPr>
          <p:cNvPr id="3" name="Espaço Reservado para Número de Slide 2"/>
          <p:cNvSpPr>
            <a:spLocks noGrp="1"/>
          </p:cNvSpPr>
          <p:nvPr>
            <p:ph type="sldNum" sz="quarter" idx="12"/>
          </p:nvPr>
        </p:nvSpPr>
        <p:spPr/>
        <p:txBody>
          <a:bodyPr/>
          <a:lstStyle/>
          <a:p>
            <a:fld id="{E5472A95-6E19-4F7D-BBCD-12CCC3E50ECF}" type="slidenum">
              <a:rPr lang="pt-BR" smtClean="0"/>
              <a:pPr/>
              <a:t>5</a:t>
            </a:fld>
            <a:endParaRPr lang="pt-BR" dirty="0"/>
          </a:p>
        </p:txBody>
      </p:sp>
      <p:sp>
        <p:nvSpPr>
          <p:cNvPr id="5" name="Título 3"/>
          <p:cNvSpPr>
            <a:spLocks noGrp="1"/>
          </p:cNvSpPr>
          <p:nvPr>
            <p:ph type="title"/>
          </p:nvPr>
        </p:nvSpPr>
        <p:spPr/>
        <p:txBody>
          <a:bodyPr>
            <a:normAutofit/>
          </a:bodyPr>
          <a:lstStyle/>
          <a:p>
            <a:r>
              <a:rPr lang="pt-BR" sz="2400" dirty="0" smtClean="0"/>
              <a:t>AVALIAÇÃO PROBATÓRIA – Decreto 2697/2012</a:t>
            </a:r>
            <a:endParaRPr lang="pt-B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2"/>
          </p:nvPr>
        </p:nvSpPr>
        <p:spPr/>
        <p:txBody>
          <a:bodyPr/>
          <a:lstStyle/>
          <a:p>
            <a:fld id="{E5472A95-6E19-4F7D-BBCD-12CCC3E50ECF}" type="slidenum">
              <a:rPr lang="pt-BR" smtClean="0"/>
              <a:pPr/>
              <a:t>6</a:t>
            </a:fld>
            <a:endParaRPr lang="pt-BR"/>
          </a:p>
        </p:txBody>
      </p:sp>
      <p:sp>
        <p:nvSpPr>
          <p:cNvPr id="1025" name="Rectangle 1"/>
          <p:cNvSpPr>
            <a:spLocks noChangeArrowheads="1"/>
          </p:cNvSpPr>
          <p:nvPr/>
        </p:nvSpPr>
        <p:spPr bwMode="auto">
          <a:xfrm>
            <a:off x="500034" y="928676"/>
            <a:ext cx="785818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BR" b="1" dirty="0" smtClean="0"/>
              <a:t>Art. 14. </a:t>
            </a:r>
            <a:r>
              <a:rPr lang="pt-BR" dirty="0" smtClean="0"/>
              <a:t>Para cada período de avaliação, será atribuída a nota mediante os seguintes critérios:</a:t>
            </a:r>
          </a:p>
          <a:p>
            <a:pPr algn="just"/>
            <a:r>
              <a:rPr lang="pt-BR" dirty="0" smtClean="0"/>
              <a:t>I – O peso atribuído para cada item contratado da Parte I (Plano de Atividades) deve ser de 01 (um) a 100 (cem);</a:t>
            </a:r>
          </a:p>
          <a:p>
            <a:pPr algn="just"/>
            <a:r>
              <a:rPr lang="pt-BR" dirty="0" smtClean="0"/>
              <a:t>II – A somatória de todos os pesos atribuídos deve ser igual a 100 (cem);</a:t>
            </a:r>
          </a:p>
          <a:p>
            <a:pPr algn="just"/>
            <a:r>
              <a:rPr lang="pt-BR" dirty="0" smtClean="0"/>
              <a:t>III – A nota a ser aplicada em cada item de avaliação (Parte II) deve ser de 01 (um) a 100 (cem);</a:t>
            </a:r>
          </a:p>
          <a:p>
            <a:pPr algn="just"/>
            <a:r>
              <a:rPr lang="pt-BR" dirty="0" smtClean="0"/>
              <a:t>IV – Para a obtenção da nota em cada item deve-se efetuar o seguinte cálculo aritmético:</a:t>
            </a:r>
          </a:p>
          <a:p>
            <a:pPr algn="just"/>
            <a:r>
              <a:rPr lang="pt-BR" dirty="0" smtClean="0"/>
              <a:t>ITEM = (Nota X peso atribuído)/100;</a:t>
            </a:r>
          </a:p>
          <a:p>
            <a:pPr algn="just"/>
            <a:r>
              <a:rPr lang="pt-BR" dirty="0" smtClean="0"/>
              <a:t>V – Para a obtenção da nota do respectivo semestre deve-se efetuar a somatória simples dos itens.  </a:t>
            </a:r>
            <a:endParaRPr lang="pt-BR" dirty="0"/>
          </a:p>
        </p:txBody>
      </p:sp>
      <p:sp>
        <p:nvSpPr>
          <p:cNvPr id="4" name="Título 3"/>
          <p:cNvSpPr txBox="1">
            <a:spLocks/>
          </p:cNvSpPr>
          <p:nvPr/>
        </p:nvSpPr>
        <p:spPr>
          <a:xfrm>
            <a:off x="457200" y="205979"/>
            <a:ext cx="6829444" cy="857250"/>
          </a:xfrm>
          <a:prstGeom prst="rect">
            <a:avLst/>
          </a:prstGeom>
        </p:spPr>
        <p:txBody>
          <a:bodyPr>
            <a:normAutofit fontScale="97500"/>
          </a:bodyPr>
          <a:lstStyle/>
          <a:p>
            <a:pPr lvl="0">
              <a:spcBef>
                <a:spcPct val="0"/>
              </a:spcBef>
            </a:pPr>
            <a:r>
              <a:rPr lang="pt-BR" sz="2400" b="1" dirty="0" smtClean="0"/>
              <a:t>AVALIAÇÃO PROBATÓRIA – Decreto 2697/2012</a:t>
            </a:r>
            <a:endParaRPr kumimoji="0" lang="pt-BR"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2"/>
          </p:nvPr>
        </p:nvSpPr>
        <p:spPr/>
        <p:txBody>
          <a:bodyPr/>
          <a:lstStyle/>
          <a:p>
            <a:fld id="{E5472A95-6E19-4F7D-BBCD-12CCC3E50ECF}" type="slidenum">
              <a:rPr lang="pt-BR" smtClean="0"/>
              <a:pPr/>
              <a:t>7</a:t>
            </a:fld>
            <a:endParaRPr lang="pt-BR"/>
          </a:p>
        </p:txBody>
      </p:sp>
      <p:sp>
        <p:nvSpPr>
          <p:cNvPr id="4" name="Título 3"/>
          <p:cNvSpPr txBox="1">
            <a:spLocks/>
          </p:cNvSpPr>
          <p:nvPr/>
        </p:nvSpPr>
        <p:spPr>
          <a:xfrm>
            <a:off x="457200" y="205979"/>
            <a:ext cx="6829444" cy="857250"/>
          </a:xfrm>
          <a:prstGeom prst="rect">
            <a:avLst/>
          </a:prstGeom>
        </p:spPr>
        <p:txBody>
          <a:bodyPr>
            <a:normAutofit fontScale="97500"/>
          </a:bodyPr>
          <a:lstStyle/>
          <a:p>
            <a:pPr lvl="0">
              <a:spcBef>
                <a:spcPct val="0"/>
              </a:spcBef>
            </a:pPr>
            <a:r>
              <a:rPr lang="pt-BR" sz="2000" b="1" dirty="0" smtClean="0"/>
              <a:t>AVALIAÇÃO PROBATÓRIA – Decreto 2697/2012</a:t>
            </a:r>
            <a:endParaRPr lang="pt-BR" sz="2000" b="1" dirty="0">
              <a:solidFill>
                <a:schemeClr val="tx2"/>
              </a:solidFill>
              <a:effectLst>
                <a:outerShdw blurRad="31750" dist="25400" dir="5400000" algn="tl" rotWithShape="0">
                  <a:srgbClr val="000000">
                    <a:alpha val="25000"/>
                  </a:srgbClr>
                </a:outerShdw>
              </a:effectLst>
            </a:endParaRPr>
          </a:p>
        </p:txBody>
      </p:sp>
      <p:sp>
        <p:nvSpPr>
          <p:cNvPr id="55298" name="Rectangle 2"/>
          <p:cNvSpPr>
            <a:spLocks noChangeArrowheads="1"/>
          </p:cNvSpPr>
          <p:nvPr/>
        </p:nvSpPr>
        <p:spPr bwMode="auto">
          <a:xfrm>
            <a:off x="571472" y="1071552"/>
            <a:ext cx="7786742"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2000" b="1" i="0" u="none" strike="noStrike" cap="none" normalizeH="0" baseline="0" dirty="0" smtClean="0">
                <a:ln>
                  <a:noFill/>
                </a:ln>
                <a:solidFill>
                  <a:schemeClr val="tx1"/>
                </a:solidFill>
                <a:effectLst/>
                <a:latin typeface="Arial" pitchFamily="34" charset="0"/>
                <a:cs typeface="Arial" pitchFamily="34" charset="0"/>
              </a:rPr>
              <a:t>Art. 15. </a:t>
            </a:r>
            <a:r>
              <a:rPr kumimoji="0" lang="pt-BR" sz="2000" b="0" i="0" u="none" strike="noStrike" cap="none" normalizeH="0" baseline="0" dirty="0" smtClean="0">
                <a:ln>
                  <a:noFill/>
                </a:ln>
                <a:solidFill>
                  <a:schemeClr val="tx1"/>
                </a:solidFill>
                <a:effectLst/>
                <a:latin typeface="Arial" pitchFamily="34" charset="0"/>
                <a:cs typeface="Arial" pitchFamily="34" charset="0"/>
              </a:rPr>
              <a:t>O Setor de Avaliação de Desempenho e Estágio Probatório avaliará a compatibilidade entre as avaliações entregues e, havendo discrepâncias o caso será remetido à Comissão Permanente de Avaliação Probatória.</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pt-BR" sz="2000" dirty="0" smtClean="0">
              <a:latin typeface="Arial" pitchFamily="34" charset="0"/>
              <a:cs typeface="Arial" pitchFamily="34" charset="0"/>
            </a:endParaRPr>
          </a:p>
          <a:p>
            <a:pPr algn="just" fontAlgn="base">
              <a:spcBef>
                <a:spcPct val="0"/>
              </a:spcBef>
              <a:spcAft>
                <a:spcPct val="0"/>
              </a:spcAft>
            </a:pPr>
            <a:r>
              <a:rPr lang="pt-BR" sz="2000" b="1" dirty="0" smtClean="0"/>
              <a:t>Art. 16. </a:t>
            </a:r>
            <a:r>
              <a:rPr lang="pt-BR" sz="2000" dirty="0" smtClean="0"/>
              <a:t>Havendo a discrepância disciplinada no art. 15, a Comissão Permanente de Avaliação Probatória, após a realização do procedimento previsto no referido artigo, deverá decidir por uma das seguintes alternativas, visando à atribuição da nota para o período em análise</a:t>
            </a:r>
            <a:r>
              <a:rPr lang="pt-BR" sz="2000" dirty="0" smtClean="0"/>
              <a:t>:</a:t>
            </a:r>
          </a:p>
          <a:p>
            <a:pPr algn="just" fontAlgn="base">
              <a:spcBef>
                <a:spcPct val="0"/>
              </a:spcBef>
              <a:spcAft>
                <a:spcPct val="0"/>
              </a:spcAft>
            </a:pPr>
            <a:endParaRPr lang="pt-BR" dirty="0" smtClean="0"/>
          </a:p>
          <a:p>
            <a:pPr algn="just" fontAlgn="base">
              <a:spcBef>
                <a:spcPct val="0"/>
              </a:spcBef>
              <a:spcAft>
                <a:spcPct val="0"/>
              </a:spcAft>
            </a:pPr>
            <a:endParaRPr lang="pt-BR" dirty="0" smtClean="0"/>
          </a:p>
          <a:p>
            <a:pPr algn="just" fontAlgn="base">
              <a:spcBef>
                <a:spcPct val="0"/>
              </a:spcBef>
              <a:spcAft>
                <a:spcPct val="0"/>
              </a:spcAft>
            </a:pPr>
            <a:endParaRPr lang="pt-BR" dirty="0" smtClean="0"/>
          </a:p>
          <a:p>
            <a:pPr algn="just" fontAlgn="base">
              <a:spcBef>
                <a:spcPct val="0"/>
              </a:spcBef>
              <a:spcAft>
                <a:spcPct val="0"/>
              </a:spcAft>
            </a:pPr>
            <a:endParaRPr lang="pt-BR"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28596" y="1142990"/>
            <a:ext cx="8229600" cy="3332961"/>
          </a:xfrm>
        </p:spPr>
        <p:txBody>
          <a:bodyPr>
            <a:normAutofit/>
          </a:bodyPr>
          <a:lstStyle/>
          <a:p>
            <a:pPr algn="just"/>
            <a:r>
              <a:rPr lang="pt-BR" sz="2200" b="1" dirty="0" smtClean="0"/>
              <a:t>II –</a:t>
            </a:r>
            <a:r>
              <a:rPr lang="pt-BR" sz="2200" dirty="0" smtClean="0"/>
              <a:t> Considerar que as duas partes possuem argumentos suficientes para concluir que a nota a ser adotada deverá ser a média das duas avaliações</a:t>
            </a:r>
            <a:r>
              <a:rPr lang="pt-BR" sz="2200" dirty="0" smtClean="0"/>
              <a:t>;</a:t>
            </a:r>
          </a:p>
          <a:p>
            <a:pPr algn="just"/>
            <a:endParaRPr lang="pt-BR" sz="2200" dirty="0" smtClean="0"/>
          </a:p>
          <a:p>
            <a:pPr algn="just"/>
            <a:r>
              <a:rPr lang="pt-BR" sz="2200" b="1" dirty="0" smtClean="0"/>
              <a:t>III –</a:t>
            </a:r>
            <a:r>
              <a:rPr lang="pt-BR" sz="2200" dirty="0" smtClean="0"/>
              <a:t> Considerar que a chefia imediata fundamentou adequadamente a sua avaliação, adotando a nota que dela resulta</a:t>
            </a:r>
            <a:r>
              <a:rPr lang="pt-BR" sz="2200" dirty="0" smtClean="0"/>
              <a:t>;</a:t>
            </a:r>
          </a:p>
          <a:p>
            <a:pPr algn="just"/>
            <a:endParaRPr lang="pt-BR" sz="2200" dirty="0" smtClean="0"/>
          </a:p>
          <a:p>
            <a:pPr algn="just"/>
            <a:r>
              <a:rPr lang="pt-BR" sz="2200" b="1" dirty="0" smtClean="0"/>
              <a:t>IV –</a:t>
            </a:r>
            <a:r>
              <a:rPr lang="pt-BR" sz="2200" dirty="0" smtClean="0"/>
              <a:t> Considerar que o servidor estagiário fundamentou adequadamente a sua avaliação, adotando a nota que dela resulta;</a:t>
            </a:r>
          </a:p>
          <a:p>
            <a:pPr algn="just">
              <a:buNone/>
            </a:pPr>
            <a:endParaRPr lang="pt-BR" sz="3600" dirty="0" smtClean="0"/>
          </a:p>
          <a:p>
            <a:pPr algn="just"/>
            <a:endParaRPr lang="pt-BR" sz="3600" dirty="0"/>
          </a:p>
        </p:txBody>
      </p:sp>
      <p:sp>
        <p:nvSpPr>
          <p:cNvPr id="3" name="Espaço Reservado para Número de Slide 2"/>
          <p:cNvSpPr>
            <a:spLocks noGrp="1"/>
          </p:cNvSpPr>
          <p:nvPr>
            <p:ph type="sldNum" sz="quarter" idx="12"/>
          </p:nvPr>
        </p:nvSpPr>
        <p:spPr/>
        <p:txBody>
          <a:bodyPr/>
          <a:lstStyle/>
          <a:p>
            <a:fld id="{E5472A95-6E19-4F7D-BBCD-12CCC3E50ECF}" type="slidenum">
              <a:rPr lang="pt-BR" smtClean="0"/>
              <a:pPr/>
              <a:t>8</a:t>
            </a:fld>
            <a:endParaRPr lang="pt-BR" dirty="0"/>
          </a:p>
        </p:txBody>
      </p:sp>
      <p:sp>
        <p:nvSpPr>
          <p:cNvPr id="4" name="Título 3"/>
          <p:cNvSpPr>
            <a:spLocks noGrp="1"/>
          </p:cNvSpPr>
          <p:nvPr>
            <p:ph type="title"/>
          </p:nvPr>
        </p:nvSpPr>
        <p:spPr>
          <a:xfrm>
            <a:off x="457200" y="357171"/>
            <a:ext cx="6829444" cy="706057"/>
          </a:xfrm>
        </p:spPr>
        <p:txBody>
          <a:bodyPr>
            <a:normAutofit fontScale="90000"/>
          </a:bodyPr>
          <a:lstStyle/>
          <a:p>
            <a:pPr lvl="0"/>
            <a:r>
              <a:rPr lang="pt-BR" sz="2200" dirty="0" smtClean="0"/>
              <a:t>AVALIAÇÃO PROBATÓRIA – Decreto 2697/2012</a:t>
            </a:r>
            <a:r>
              <a:rPr lang="pt-BR" sz="3200" dirty="0" smtClean="0"/>
              <a:t/>
            </a:r>
            <a:br>
              <a:rPr lang="pt-BR" sz="3200" dirty="0" smtClean="0"/>
            </a:br>
            <a:endParaRPr lang="pt-BR" sz="3100" dirty="0"/>
          </a:p>
        </p:txBody>
      </p:sp>
      <p:sp>
        <p:nvSpPr>
          <p:cNvPr id="5" name="Título 3"/>
          <p:cNvSpPr txBox="1">
            <a:spLocks/>
          </p:cNvSpPr>
          <p:nvPr/>
        </p:nvSpPr>
        <p:spPr>
          <a:xfrm>
            <a:off x="609600" y="358379"/>
            <a:ext cx="6829444" cy="857250"/>
          </a:xfrm>
          <a:prstGeom prst="rect">
            <a:avLst/>
          </a:prstGeom>
        </p:spPr>
        <p:txBody>
          <a:bodyPr>
            <a:normAutofit fontScale="97500"/>
          </a:bodyPr>
          <a:lstStyle/>
          <a:p>
            <a:pPr lvl="0">
              <a:spcBef>
                <a:spcPct val="0"/>
              </a:spcBef>
            </a:pPr>
            <a:endParaRPr lang="pt-BR" sz="2000" b="1" dirty="0">
              <a:solidFill>
                <a:schemeClr val="tx2"/>
              </a:solidFill>
              <a:effectLst>
                <a:outerShdw blurRad="31750" dist="25400" dir="5400000" algn="tl" rotWithShape="0">
                  <a:srgbClr val="000000">
                    <a:alpha val="25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Número de Slide 2"/>
          <p:cNvSpPr>
            <a:spLocks noGrp="1"/>
          </p:cNvSpPr>
          <p:nvPr>
            <p:ph type="sldNum" sz="quarter" idx="12"/>
          </p:nvPr>
        </p:nvSpPr>
        <p:spPr/>
        <p:txBody>
          <a:bodyPr/>
          <a:lstStyle/>
          <a:p>
            <a:fld id="{E5472A95-6E19-4F7D-BBCD-12CCC3E50ECF}" type="slidenum">
              <a:rPr lang="pt-BR" smtClean="0"/>
              <a:pPr/>
              <a:t>9</a:t>
            </a:fld>
            <a:endParaRPr lang="pt-BR" dirty="0"/>
          </a:p>
        </p:txBody>
      </p:sp>
      <p:sp>
        <p:nvSpPr>
          <p:cNvPr id="65537" name="Rectangle 1"/>
          <p:cNvSpPr>
            <a:spLocks noChangeArrowheads="1"/>
          </p:cNvSpPr>
          <p:nvPr/>
        </p:nvSpPr>
        <p:spPr bwMode="auto">
          <a:xfrm>
            <a:off x="428596" y="928676"/>
            <a:ext cx="821537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800" b="1" i="0" u="none" strike="noStrike" cap="none" normalizeH="0" baseline="0" dirty="0" smtClean="0">
                <a:ln>
                  <a:noFill/>
                </a:ln>
                <a:solidFill>
                  <a:schemeClr val="tx1"/>
                </a:solidFill>
                <a:effectLst/>
                <a:cs typeface="Arial" pitchFamily="34" charset="0"/>
              </a:rPr>
              <a:t>Art. 19.</a:t>
            </a:r>
            <a:r>
              <a:rPr kumimoji="0" lang="pt-BR" sz="1800" b="0" i="0" u="none" strike="noStrike" cap="none" normalizeH="0" baseline="0" dirty="0" smtClean="0">
                <a:ln>
                  <a:noFill/>
                </a:ln>
                <a:solidFill>
                  <a:schemeClr val="tx1"/>
                </a:solidFill>
                <a:effectLst/>
                <a:cs typeface="Arial" pitchFamily="34" charset="0"/>
              </a:rPr>
              <a:t> As avaliações ocorrerão aos 06 (seis), 12 (doze), 18 (dezoito), 24 (vinte e quatro), 28 (vinte e oito) e 32 (trinta e dois) meses de efetivo exercício do servidor.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1800" b="1" i="0" u="none" strike="noStrike" cap="none" normalizeH="0" baseline="0" dirty="0" smtClean="0">
                <a:ln>
                  <a:noFill/>
                </a:ln>
                <a:solidFill>
                  <a:schemeClr val="tx1"/>
                </a:solidFill>
                <a:effectLst/>
                <a:cs typeface="Arial" pitchFamily="34" charset="0"/>
              </a:rPr>
              <a:t>§ 1º </a:t>
            </a:r>
            <a:r>
              <a:rPr kumimoji="0" lang="pt-BR" sz="1800" b="0" i="0" u="none" strike="noStrike" cap="none" normalizeH="0" baseline="0" dirty="0" smtClean="0">
                <a:ln>
                  <a:noFill/>
                </a:ln>
                <a:solidFill>
                  <a:schemeClr val="tx1"/>
                </a:solidFill>
                <a:effectLst/>
                <a:cs typeface="Arial" pitchFamily="34" charset="0"/>
              </a:rPr>
              <a:t>Para que haja a avaliação prevista no caput deste artigo, os planos de atividade referentes a cada período deverão ser preenchidos, na forma deste decreto, respectivamente, nos 1º (primeiro), 7º (sétimo), 13º (décimo terceiro), 19º (décimo nono), 25º (vigésimo quinto) e 29º (vigésimo nono) mês de efetivo exercício do servidor.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1800" b="1" i="0" u="none" strike="noStrike" cap="none" normalizeH="0" baseline="0" dirty="0" smtClean="0">
                <a:ln>
                  <a:noFill/>
                </a:ln>
                <a:solidFill>
                  <a:schemeClr val="tx1"/>
                </a:solidFill>
                <a:effectLst/>
                <a:cs typeface="Arial" pitchFamily="34" charset="0"/>
              </a:rPr>
              <a:t>§ 2º </a:t>
            </a:r>
            <a:r>
              <a:rPr kumimoji="0" lang="pt-BR" sz="1800" b="0" i="0" u="none" strike="noStrike" cap="none" normalizeH="0" baseline="0" dirty="0" smtClean="0">
                <a:ln>
                  <a:noFill/>
                </a:ln>
                <a:solidFill>
                  <a:schemeClr val="tx1"/>
                </a:solidFill>
                <a:effectLst/>
                <a:cs typeface="Arial" pitchFamily="34" charset="0"/>
              </a:rPr>
              <a:t>A nota final, que decidirá pela efetivação ou não do servidor estagiário, será calculada pela média dos períodos avaliativos referentes ao 06º (sexto), 12º (décimo segundo), 18º (décimo oitavo), 24º (vigésimo quarto), 28º (vigésimo oitavo) e 32º (trigésimo segundo) mês de efetivo exercício.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1800" b="1" i="0" u="none" strike="noStrike" cap="none" normalizeH="0" baseline="0" dirty="0" smtClean="0">
                <a:ln>
                  <a:noFill/>
                </a:ln>
                <a:solidFill>
                  <a:schemeClr val="tx1"/>
                </a:solidFill>
                <a:effectLst/>
                <a:cs typeface="Arial" pitchFamily="34" charset="0"/>
              </a:rPr>
              <a:t>Nota Final = nota 6º mês + nota 12º mês + nota 18º mês + nota 24º mês + nota 28º mês + nota 32º mês / 6. </a:t>
            </a:r>
            <a:endParaRPr kumimoji="0" lang="pt-BR" sz="1800" b="0" i="0" u="none" strike="noStrike" cap="none" normalizeH="0" baseline="0" dirty="0" smtClean="0">
              <a:ln>
                <a:noFill/>
              </a:ln>
              <a:solidFill>
                <a:schemeClr val="tx1"/>
              </a:solidFill>
              <a:effectLst/>
              <a:cs typeface="Arial" pitchFamily="34" charset="0"/>
            </a:endParaRPr>
          </a:p>
        </p:txBody>
      </p:sp>
      <p:sp>
        <p:nvSpPr>
          <p:cNvPr id="6" name="Título 3"/>
          <p:cNvSpPr txBox="1">
            <a:spLocks/>
          </p:cNvSpPr>
          <p:nvPr/>
        </p:nvSpPr>
        <p:spPr>
          <a:xfrm>
            <a:off x="457200" y="205979"/>
            <a:ext cx="6829444" cy="857250"/>
          </a:xfrm>
          <a:prstGeom prst="rect">
            <a:avLst/>
          </a:prstGeom>
        </p:spPr>
        <p:txBody>
          <a:bodyPr>
            <a:normAutofit fontScale="97500"/>
          </a:bodyPr>
          <a:lstStyle/>
          <a:p>
            <a:pPr lvl="0">
              <a:spcBef>
                <a:spcPct val="0"/>
              </a:spcBef>
            </a:pPr>
            <a:r>
              <a:rPr lang="pt-BR" sz="2000" b="1" dirty="0" smtClean="0"/>
              <a:t>AVALIAÇÃO PROBATÓRIA – Decreto 2697/2012</a:t>
            </a:r>
            <a:endParaRPr lang="pt-BR" sz="2000" b="1" dirty="0">
              <a:solidFill>
                <a:schemeClr val="tx2"/>
              </a:solidFill>
              <a:effectLst>
                <a:outerShdw blurRad="31750" dist="25400" dir="5400000" algn="tl" rotWithShape="0">
                  <a:srgbClr val="000000">
                    <a:alpha val="25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Personalizar design">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960</TotalTime>
  <Words>981</Words>
  <Application>Microsoft Office PowerPoint</Application>
  <PresentationFormat>Apresentação na tela (16:9)</PresentationFormat>
  <Paragraphs>84</Paragraphs>
  <Slides>14</Slides>
  <Notes>2</Notes>
  <HiddenSlides>0</HiddenSlides>
  <MMClips>0</MMClips>
  <ScaleCrop>false</ScaleCrop>
  <HeadingPairs>
    <vt:vector size="4" baseType="variant">
      <vt:variant>
        <vt:lpstr>Tema</vt:lpstr>
      </vt:variant>
      <vt:variant>
        <vt:i4>2</vt:i4>
      </vt:variant>
      <vt:variant>
        <vt:lpstr>Títulos de slides</vt:lpstr>
      </vt:variant>
      <vt:variant>
        <vt:i4>14</vt:i4>
      </vt:variant>
    </vt:vector>
  </HeadingPairs>
  <TitlesOfParts>
    <vt:vector size="16" baseType="lpstr">
      <vt:lpstr>Concurso</vt:lpstr>
      <vt:lpstr>Personalizar design</vt:lpstr>
      <vt:lpstr>ESTÁGIO PROBATÓRIO Capacitação para Gestores</vt:lpstr>
      <vt:lpstr>AVALIAÇÃO PROBATÓRIA – Decreto 2697/2012</vt:lpstr>
      <vt:lpstr>Slide 3</vt:lpstr>
      <vt:lpstr>Slide 4</vt:lpstr>
      <vt:lpstr>AVALIAÇÃO PROBATÓRIA – Decreto 2697/2012</vt:lpstr>
      <vt:lpstr>Slide 6</vt:lpstr>
      <vt:lpstr>Slide 7</vt:lpstr>
      <vt:lpstr>AVALIAÇÃO PROBATÓRIA – Decreto 2697/2012 </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Formação e planejamento sobre educação e planejamento de trânsito</dc:title>
  <dc:creator>Maldonado</dc:creator>
  <cp:lastModifiedBy>Rosemeiresantos</cp:lastModifiedBy>
  <cp:revision>89</cp:revision>
  <dcterms:created xsi:type="dcterms:W3CDTF">2017-06-19T19:32:10Z</dcterms:created>
  <dcterms:modified xsi:type="dcterms:W3CDTF">2020-06-29T19:47:47Z</dcterms:modified>
</cp:coreProperties>
</file>