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  <p:sldMasterId id="2147483781" r:id="rId2"/>
  </p:sldMasterIdLst>
  <p:notesMasterIdLst>
    <p:notesMasterId r:id="rId44"/>
  </p:notesMasterIdLst>
  <p:handoutMasterIdLst>
    <p:handoutMasterId r:id="rId45"/>
  </p:handoutMasterIdLst>
  <p:sldIdLst>
    <p:sldId id="282" r:id="rId3"/>
    <p:sldId id="283" r:id="rId4"/>
    <p:sldId id="260" r:id="rId5"/>
    <p:sldId id="259" r:id="rId6"/>
    <p:sldId id="263" r:id="rId7"/>
    <p:sldId id="261" r:id="rId8"/>
    <p:sldId id="281" r:id="rId9"/>
    <p:sldId id="262" r:id="rId10"/>
    <p:sldId id="289" r:id="rId11"/>
    <p:sldId id="264" r:id="rId12"/>
    <p:sldId id="291" r:id="rId13"/>
    <p:sldId id="280" r:id="rId14"/>
    <p:sldId id="284" r:id="rId15"/>
    <p:sldId id="288" r:id="rId16"/>
    <p:sldId id="285" r:id="rId17"/>
    <p:sldId id="292" r:id="rId18"/>
    <p:sldId id="293" r:id="rId19"/>
    <p:sldId id="294" r:id="rId20"/>
    <p:sldId id="295" r:id="rId21"/>
    <p:sldId id="297" r:id="rId22"/>
    <p:sldId id="296" r:id="rId23"/>
    <p:sldId id="298" r:id="rId24"/>
    <p:sldId id="304" r:id="rId25"/>
    <p:sldId id="305" r:id="rId26"/>
    <p:sldId id="306" r:id="rId27"/>
    <p:sldId id="307" r:id="rId28"/>
    <p:sldId id="308" r:id="rId29"/>
    <p:sldId id="314" r:id="rId30"/>
    <p:sldId id="315" r:id="rId31"/>
    <p:sldId id="316" r:id="rId32"/>
    <p:sldId id="311" r:id="rId33"/>
    <p:sldId id="310" r:id="rId34"/>
    <p:sldId id="309" r:id="rId35"/>
    <p:sldId id="320" r:id="rId36"/>
    <p:sldId id="321" r:id="rId37"/>
    <p:sldId id="322" r:id="rId38"/>
    <p:sldId id="325" r:id="rId39"/>
    <p:sldId id="326" r:id="rId40"/>
    <p:sldId id="327" r:id="rId41"/>
    <p:sldId id="329" r:id="rId42"/>
    <p:sldId id="330" r:id="rId43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1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A415C4-05FF-47E4-A55A-94D15E1C4475}" type="doc">
      <dgm:prSet loTypeId="urn:microsoft.com/office/officeart/2005/8/layout/cycle3" loCatId="cycle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7548FAC9-91B8-4702-8486-3022E8DC29E5}">
      <dgm:prSet phldrT="[Texto]" custT="1"/>
      <dgm:spPr/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Planejamento – IAC</a:t>
          </a:r>
          <a:endParaRPr lang="pt-BR" sz="2000" b="1" dirty="0">
            <a:solidFill>
              <a:schemeClr val="tx1"/>
            </a:solidFill>
          </a:endParaRPr>
        </a:p>
      </dgm:t>
    </dgm:pt>
    <dgm:pt modelId="{E58E390A-4ECB-472F-B379-BA3E286019A2}" type="parTrans" cxnId="{63683AD1-FDC4-4506-8FAD-D5600357C352}">
      <dgm:prSet/>
      <dgm:spPr/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F847407F-5B01-4428-92AD-1B1E651E69B0}" type="sibTrans" cxnId="{63683AD1-FDC4-4506-8FAD-D5600357C352}">
      <dgm:prSet/>
      <dgm:spPr/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C10B24E3-675C-4B37-AD0A-53CC939D36F5}">
      <dgm:prSet custT="1"/>
      <dgm:spPr/>
      <dgm:t>
        <a:bodyPr/>
        <a:lstStyle/>
        <a:p>
          <a:r>
            <a:rPr lang="pt-BR" sz="2400" b="1" dirty="0" smtClean="0">
              <a:solidFill>
                <a:schemeClr val="tx1"/>
              </a:solidFill>
            </a:rPr>
            <a:t>Avaliação da Equipe</a:t>
          </a:r>
          <a:endParaRPr lang="pt-BR" sz="2400" b="1" dirty="0">
            <a:solidFill>
              <a:schemeClr val="tx1"/>
            </a:solidFill>
          </a:endParaRPr>
        </a:p>
      </dgm:t>
    </dgm:pt>
    <dgm:pt modelId="{C8737A83-48D7-4D53-BD4A-4897B1E9308F}" type="parTrans" cxnId="{0009CDB1-8436-40FE-B3C2-51FE0F9C4467}">
      <dgm:prSet/>
      <dgm:spPr/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AE348910-9D42-4150-BF21-AEE5075B6474}" type="sibTrans" cxnId="{0009CDB1-8436-40FE-B3C2-51FE0F9C4467}">
      <dgm:prSet/>
      <dgm:spPr/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5E10160E-7133-4F6F-8709-BABE79C5E4F5}" type="pres">
      <dgm:prSet presAssocID="{81A415C4-05FF-47E4-A55A-94D15E1C447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7DA175A-A468-410E-ADF6-2B695F514F45}" type="pres">
      <dgm:prSet presAssocID="{81A415C4-05FF-47E4-A55A-94D15E1C4475}" presName="node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8B1CEB-C647-4666-83CC-B656277569D8}" type="pres">
      <dgm:prSet presAssocID="{81A415C4-05FF-47E4-A55A-94D15E1C4475}" presName="sibTrans" presStyleLbl="bgShp" presStyleIdx="0" presStyleCnt="1"/>
      <dgm:spPr/>
      <dgm:t>
        <a:bodyPr/>
        <a:lstStyle/>
        <a:p>
          <a:endParaRPr lang="pt-BR"/>
        </a:p>
      </dgm:t>
    </dgm:pt>
    <dgm:pt modelId="{DAEA4D68-6645-4B4B-ACF7-808672343DC5}" type="pres">
      <dgm:prSet presAssocID="{81A415C4-05FF-47E4-A55A-94D15E1C4475}" presName="node2" presStyleLbl="node1" presStyleIdx="1" presStyleCnt="2" custLinFactNeighborX="-394" custLinFactNeighborY="2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58D902-1C70-4C18-A7EC-25AB469B28A7}" type="pres">
      <dgm:prSet presAssocID="{81A415C4-05FF-47E4-A55A-94D15E1C4475}" presName="sp1" presStyleCnt="0"/>
      <dgm:spPr/>
    </dgm:pt>
    <dgm:pt modelId="{A8CF4C4F-BDE5-49FF-BB17-79003DAC972D}" type="pres">
      <dgm:prSet presAssocID="{81A415C4-05FF-47E4-A55A-94D15E1C4475}" presName="sp2" presStyleCnt="0"/>
      <dgm:spPr/>
    </dgm:pt>
  </dgm:ptLst>
  <dgm:cxnLst>
    <dgm:cxn modelId="{9FFF6CF5-14CB-4C60-8A41-0FF82C2F6E1F}" type="presOf" srcId="{F847407F-5B01-4428-92AD-1B1E651E69B0}" destId="{4C8B1CEB-C647-4666-83CC-B656277569D8}" srcOrd="0" destOrd="0" presId="urn:microsoft.com/office/officeart/2005/8/layout/cycle3"/>
    <dgm:cxn modelId="{B17213D7-7070-476D-8F33-7061FB84510A}" type="presOf" srcId="{C10B24E3-675C-4B37-AD0A-53CC939D36F5}" destId="{DAEA4D68-6645-4B4B-ACF7-808672343DC5}" srcOrd="0" destOrd="0" presId="urn:microsoft.com/office/officeart/2005/8/layout/cycle3"/>
    <dgm:cxn modelId="{9FB7320D-D79E-4B26-A753-F591E84AC7A7}" type="presOf" srcId="{81A415C4-05FF-47E4-A55A-94D15E1C4475}" destId="{5E10160E-7133-4F6F-8709-BABE79C5E4F5}" srcOrd="0" destOrd="0" presId="urn:microsoft.com/office/officeart/2005/8/layout/cycle3"/>
    <dgm:cxn modelId="{63683AD1-FDC4-4506-8FAD-D5600357C352}" srcId="{81A415C4-05FF-47E4-A55A-94D15E1C4475}" destId="{7548FAC9-91B8-4702-8486-3022E8DC29E5}" srcOrd="0" destOrd="0" parTransId="{E58E390A-4ECB-472F-B379-BA3E286019A2}" sibTransId="{F847407F-5B01-4428-92AD-1B1E651E69B0}"/>
    <dgm:cxn modelId="{57B28C81-05E1-4796-AF18-E48041794FEB}" type="presOf" srcId="{7548FAC9-91B8-4702-8486-3022E8DC29E5}" destId="{A7DA175A-A468-410E-ADF6-2B695F514F45}" srcOrd="0" destOrd="0" presId="urn:microsoft.com/office/officeart/2005/8/layout/cycle3"/>
    <dgm:cxn modelId="{0009CDB1-8436-40FE-B3C2-51FE0F9C4467}" srcId="{81A415C4-05FF-47E4-A55A-94D15E1C4475}" destId="{C10B24E3-675C-4B37-AD0A-53CC939D36F5}" srcOrd="1" destOrd="0" parTransId="{C8737A83-48D7-4D53-BD4A-4897B1E9308F}" sibTransId="{AE348910-9D42-4150-BF21-AEE5075B6474}"/>
    <dgm:cxn modelId="{6D47B556-C1F6-43EB-BE5A-D561DF04922D}" type="presParOf" srcId="{5E10160E-7133-4F6F-8709-BABE79C5E4F5}" destId="{A7DA175A-A468-410E-ADF6-2B695F514F45}" srcOrd="0" destOrd="0" presId="urn:microsoft.com/office/officeart/2005/8/layout/cycle3"/>
    <dgm:cxn modelId="{E062FD51-B9ED-4A3F-833B-4810BE6CBF1F}" type="presParOf" srcId="{5E10160E-7133-4F6F-8709-BABE79C5E4F5}" destId="{4C8B1CEB-C647-4666-83CC-B656277569D8}" srcOrd="1" destOrd="0" presId="urn:microsoft.com/office/officeart/2005/8/layout/cycle3"/>
    <dgm:cxn modelId="{5E2F3BD4-83BE-4C3E-9791-B724F93C7338}" type="presParOf" srcId="{5E10160E-7133-4F6F-8709-BABE79C5E4F5}" destId="{DAEA4D68-6645-4B4B-ACF7-808672343DC5}" srcOrd="2" destOrd="0" presId="urn:microsoft.com/office/officeart/2005/8/layout/cycle3"/>
    <dgm:cxn modelId="{9E2AF222-048E-4FFC-9469-97767182720F}" type="presParOf" srcId="{5E10160E-7133-4F6F-8709-BABE79C5E4F5}" destId="{5858D902-1C70-4C18-A7EC-25AB469B28A7}" srcOrd="3" destOrd="0" presId="urn:microsoft.com/office/officeart/2005/8/layout/cycle3"/>
    <dgm:cxn modelId="{CA538170-D738-4BA7-9B50-9AA8C53CDAA1}" type="presParOf" srcId="{5E10160E-7133-4F6F-8709-BABE79C5E4F5}" destId="{A8CF4C4F-BDE5-49FF-BB17-79003DAC972D}" srcOrd="4" destOrd="0" presId="urn:microsoft.com/office/officeart/2005/8/layout/cycle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A415C4-05FF-47E4-A55A-94D15E1C4475}" type="doc">
      <dgm:prSet loTypeId="urn:microsoft.com/office/officeart/2005/8/layout/cycle3" loCatId="cycle" qsTypeId="urn:microsoft.com/office/officeart/2005/8/quickstyle/3d2" qsCatId="3D" csTypeId="urn:microsoft.com/office/officeart/2005/8/colors/colorful1#4" csCatId="colorful" phldr="1"/>
      <dgm:spPr/>
      <dgm:t>
        <a:bodyPr/>
        <a:lstStyle/>
        <a:p>
          <a:endParaRPr lang="pt-BR"/>
        </a:p>
      </dgm:t>
    </dgm:pt>
    <dgm:pt modelId="{7548FAC9-91B8-4702-8486-3022E8DC29E5}">
      <dgm:prSet phldrT="[Texto]" custT="1"/>
      <dgm:spPr/>
      <dgm:t>
        <a:bodyPr/>
        <a:lstStyle/>
        <a:p>
          <a:r>
            <a:rPr lang="pt-BR" sz="1600" b="1" dirty="0" smtClean="0"/>
            <a:t>Comitês Tripartites de Avaliação</a:t>
          </a:r>
          <a:endParaRPr lang="pt-BR" sz="1600" b="1" dirty="0"/>
        </a:p>
      </dgm:t>
    </dgm:pt>
    <dgm:pt modelId="{E58E390A-4ECB-472F-B379-BA3E286019A2}" type="parTrans" cxnId="{63683AD1-FDC4-4506-8FAD-D5600357C352}">
      <dgm:prSet/>
      <dgm:spPr/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F847407F-5B01-4428-92AD-1B1E651E69B0}" type="sibTrans" cxnId="{63683AD1-FDC4-4506-8FAD-D5600357C352}">
      <dgm:prSet/>
      <dgm:spPr/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E08E80CE-4ACA-4303-A55C-E0FFC3F27B00}">
      <dgm:prSet phldrT="[Texto]" custT="1"/>
      <dgm:spPr/>
      <dgm:t>
        <a:bodyPr/>
        <a:lstStyle/>
        <a:p>
          <a:r>
            <a:rPr lang="pt-BR" sz="1600" b="1" dirty="0" smtClean="0"/>
            <a:t>IACT – Equipes, ADM</a:t>
          </a:r>
          <a:endParaRPr lang="pt-BR" sz="1600" b="1" dirty="0"/>
        </a:p>
      </dgm:t>
    </dgm:pt>
    <dgm:pt modelId="{EB33F362-035E-4656-BE60-1A43F53A46AB}" type="parTrans" cxnId="{CDDBEE72-F7D9-4DCC-BEBE-01BBCA99F70D}">
      <dgm:prSet/>
      <dgm:spPr/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69881440-D433-4197-A190-593F20D05740}" type="sibTrans" cxnId="{CDDBEE72-F7D9-4DCC-BEBE-01BBCA99F70D}">
      <dgm:prSet/>
      <dgm:spPr/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5345DAB4-DBE2-4BED-B9DE-01DBEB64DC96}">
      <dgm:prSet phldrT="[Texto]" custT="1"/>
      <dgm:spPr/>
      <dgm:t>
        <a:bodyPr/>
        <a:lstStyle/>
        <a:p>
          <a:r>
            <a:rPr lang="pt-BR" sz="1600" b="1" dirty="0" smtClean="0"/>
            <a:t>Redimensionamento de Metas</a:t>
          </a:r>
          <a:endParaRPr lang="pt-BR" sz="1600" b="1" dirty="0"/>
        </a:p>
      </dgm:t>
    </dgm:pt>
    <dgm:pt modelId="{9D8FDADD-00EE-40B5-B3A0-F7224E06CBF9}" type="parTrans" cxnId="{3E0F3598-85CE-44CD-A148-13EB25BEC1F8}">
      <dgm:prSet/>
      <dgm:spPr/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E138EC1C-CC48-4A62-A026-4EDCDE69D099}" type="sibTrans" cxnId="{3E0F3598-85CE-44CD-A148-13EB25BEC1F8}">
      <dgm:prSet/>
      <dgm:spPr/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0AE485B2-A4F7-4073-BE2C-CBCCCBEC0930}">
      <dgm:prSet phldrT="[Texto]" custT="1"/>
      <dgm:spPr/>
      <dgm:t>
        <a:bodyPr/>
        <a:lstStyle/>
        <a:p>
          <a:r>
            <a:rPr lang="pt-BR" sz="1600" b="1" dirty="0" smtClean="0"/>
            <a:t>Avaliação de Desempenho [Usuários]</a:t>
          </a:r>
          <a:endParaRPr lang="pt-BR" sz="1600" b="1" dirty="0"/>
        </a:p>
      </dgm:t>
    </dgm:pt>
    <dgm:pt modelId="{641CAF57-599B-4256-8FCE-74077F1F43C6}" type="parTrans" cxnId="{76D8EA36-3AF3-4326-8E7F-1BDF0014CA83}">
      <dgm:prSet/>
      <dgm:spPr/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ED6CF2A4-2333-4880-AF3E-A9FE8AF5C363}" type="sibTrans" cxnId="{76D8EA36-3AF3-4326-8E7F-1BDF0014CA83}">
      <dgm:prSet/>
      <dgm:spPr/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C10B24E3-675C-4B37-AD0A-53CC939D36F5}">
      <dgm:prSet custT="1"/>
      <dgm:spPr/>
      <dgm:t>
        <a:bodyPr/>
        <a:lstStyle/>
        <a:p>
          <a:r>
            <a:rPr lang="pt-BR" sz="1600" b="1" dirty="0" smtClean="0"/>
            <a:t>Planejamento – IAC</a:t>
          </a:r>
          <a:endParaRPr lang="pt-BR" sz="1600" b="1" dirty="0"/>
        </a:p>
      </dgm:t>
    </dgm:pt>
    <dgm:pt modelId="{C8737A83-48D7-4D53-BD4A-4897B1E9308F}" type="parTrans" cxnId="{0009CDB1-8436-40FE-B3C2-51FE0F9C4467}">
      <dgm:prSet/>
      <dgm:spPr/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AE348910-9D42-4150-BF21-AEE5075B6474}" type="sibTrans" cxnId="{0009CDB1-8436-40FE-B3C2-51FE0F9C4467}">
      <dgm:prSet/>
      <dgm:spPr/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5F11449D-2774-4968-AB07-C9C7EDFFCAD2}">
      <dgm:prSet custT="1"/>
      <dgm:spPr/>
      <dgm:t>
        <a:bodyPr/>
        <a:lstStyle/>
        <a:p>
          <a:r>
            <a:rPr lang="pt-BR" sz="1600" b="1" dirty="0" smtClean="0"/>
            <a:t>IAU – Usuários</a:t>
          </a:r>
          <a:endParaRPr lang="pt-BR" sz="1600" b="1" dirty="0"/>
        </a:p>
      </dgm:t>
    </dgm:pt>
    <dgm:pt modelId="{83010B94-2C48-46E9-9306-C709B21D3907}" type="parTrans" cxnId="{EB2ED2C0-587C-4A64-A480-D0D88D4E1D03}">
      <dgm:prSet/>
      <dgm:spPr/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073D93F4-2DAB-4AC8-BD44-B7D5B4F2FAFB}" type="sibTrans" cxnId="{EB2ED2C0-587C-4A64-A480-D0D88D4E1D03}">
      <dgm:prSet/>
      <dgm:spPr/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E1CA6DD3-BAF5-407D-A73B-B7E238148DAC}">
      <dgm:prSet custT="1"/>
      <dgm:spPr/>
      <dgm:t>
        <a:bodyPr/>
        <a:lstStyle/>
        <a:p>
          <a:r>
            <a:rPr lang="pt-BR" sz="1600" b="1" dirty="0" smtClean="0"/>
            <a:t>Avaliação de Desempenho [Equipes]</a:t>
          </a:r>
          <a:endParaRPr lang="pt-BR" sz="1600" b="1" dirty="0"/>
        </a:p>
      </dgm:t>
    </dgm:pt>
    <dgm:pt modelId="{C517FD4D-95E4-4862-A952-ABEC981BFA40}" type="parTrans" cxnId="{5E27A1BE-A478-4D93-BE85-EF2F4837408D}">
      <dgm:prSet/>
      <dgm:spPr/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B3077C8A-EAA9-4ADA-B8F6-50D0BF972657}" type="sibTrans" cxnId="{5E27A1BE-A478-4D93-BE85-EF2F4837408D}">
      <dgm:prSet/>
      <dgm:spPr/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2C66BC42-3F15-4B97-AAC6-8BC0EB59DE25}">
      <dgm:prSet custT="1"/>
      <dgm:spPr/>
      <dgm:t>
        <a:bodyPr/>
        <a:lstStyle/>
        <a:p>
          <a:r>
            <a:rPr lang="pt-BR" sz="1600" b="1" dirty="0" smtClean="0"/>
            <a:t>Avaliação de Desempenho [Chefia]</a:t>
          </a:r>
          <a:endParaRPr lang="pt-BR" sz="1600" b="1" dirty="0"/>
        </a:p>
      </dgm:t>
    </dgm:pt>
    <dgm:pt modelId="{44F07C30-590D-4FA4-817A-1930418FB6CE}" type="parTrans" cxnId="{D3E272E6-BDF8-4DA1-9644-9A0918AEF3DD}">
      <dgm:prSet/>
      <dgm:spPr/>
      <dgm:t>
        <a:bodyPr/>
        <a:lstStyle/>
        <a:p>
          <a:endParaRPr lang="pt-BR" sz="1600"/>
        </a:p>
      </dgm:t>
    </dgm:pt>
    <dgm:pt modelId="{9EF97A77-39D2-4CE9-9536-35A7BACA2BCD}" type="sibTrans" cxnId="{D3E272E6-BDF8-4DA1-9644-9A0918AEF3DD}">
      <dgm:prSet/>
      <dgm:spPr/>
      <dgm:t>
        <a:bodyPr/>
        <a:lstStyle/>
        <a:p>
          <a:endParaRPr lang="pt-BR" sz="1600"/>
        </a:p>
      </dgm:t>
    </dgm:pt>
    <dgm:pt modelId="{EFA7D1FC-CDB7-46E5-9E96-78029D7632DB}">
      <dgm:prSet custT="1"/>
      <dgm:spPr/>
      <dgm:t>
        <a:bodyPr/>
        <a:lstStyle/>
        <a:p>
          <a:r>
            <a:rPr lang="pt-BR" sz="1600" b="1" dirty="0" smtClean="0"/>
            <a:t>Análise de Condições de Trabalho</a:t>
          </a:r>
          <a:endParaRPr lang="pt-BR" sz="1600" b="1" dirty="0"/>
        </a:p>
      </dgm:t>
    </dgm:pt>
    <dgm:pt modelId="{3A71820C-D02E-4D89-B74E-093F18459F79}" type="parTrans" cxnId="{481F4EBE-E714-4F78-9A78-717116AC60EC}">
      <dgm:prSet/>
      <dgm:spPr/>
      <dgm:t>
        <a:bodyPr/>
        <a:lstStyle/>
        <a:p>
          <a:endParaRPr lang="pt-BR" sz="1600"/>
        </a:p>
      </dgm:t>
    </dgm:pt>
    <dgm:pt modelId="{12E0847E-8CE9-44CA-ADAB-85A9EA89AC6D}" type="sibTrans" cxnId="{481F4EBE-E714-4F78-9A78-717116AC60EC}">
      <dgm:prSet/>
      <dgm:spPr/>
      <dgm:t>
        <a:bodyPr/>
        <a:lstStyle/>
        <a:p>
          <a:endParaRPr lang="pt-BR" sz="1600"/>
        </a:p>
      </dgm:t>
    </dgm:pt>
    <dgm:pt modelId="{68A25851-FE63-4242-9FB9-715CDF78C391}">
      <dgm:prSet phldrT="[Texto]" custT="1"/>
      <dgm:spPr/>
      <dgm:t>
        <a:bodyPr/>
        <a:lstStyle/>
        <a:p>
          <a:r>
            <a:rPr lang="pt-BR" sz="1600" b="1" dirty="0" smtClean="0"/>
            <a:t>Síntese da Avaliação</a:t>
          </a:r>
          <a:endParaRPr lang="pt-BR" sz="1600" b="1" dirty="0"/>
        </a:p>
      </dgm:t>
    </dgm:pt>
    <dgm:pt modelId="{56943E98-A78E-4076-84D0-621E2B470A23}" type="parTrans" cxnId="{AF612B8C-E11A-407C-B2D1-CA8942B8B334}">
      <dgm:prSet/>
      <dgm:spPr/>
      <dgm:t>
        <a:bodyPr/>
        <a:lstStyle/>
        <a:p>
          <a:endParaRPr lang="pt-BR" sz="1600"/>
        </a:p>
      </dgm:t>
    </dgm:pt>
    <dgm:pt modelId="{C6D62EBB-14E3-4F5E-994E-57ECA51C1690}" type="sibTrans" cxnId="{AF612B8C-E11A-407C-B2D1-CA8942B8B334}">
      <dgm:prSet/>
      <dgm:spPr/>
      <dgm:t>
        <a:bodyPr/>
        <a:lstStyle/>
        <a:p>
          <a:endParaRPr lang="pt-BR" sz="1600"/>
        </a:p>
      </dgm:t>
    </dgm:pt>
    <dgm:pt modelId="{D146B2CF-DD4B-4462-A6EE-A46502988889}">
      <dgm:prSet custT="1"/>
      <dgm:spPr/>
      <dgm:t>
        <a:bodyPr/>
        <a:lstStyle/>
        <a:p>
          <a:r>
            <a:rPr lang="pt-BR" sz="1600" b="1" dirty="0" smtClean="0"/>
            <a:t>Avaliação Individual [eventual]</a:t>
          </a:r>
          <a:endParaRPr lang="pt-BR" sz="1600" b="1" dirty="0"/>
        </a:p>
      </dgm:t>
    </dgm:pt>
    <dgm:pt modelId="{B1AEDEE0-96AB-4F0B-8D85-83B63F6D85AA}" type="parTrans" cxnId="{55F15F99-DFB9-46CA-997F-76C77603DD8D}">
      <dgm:prSet/>
      <dgm:spPr/>
      <dgm:t>
        <a:bodyPr/>
        <a:lstStyle/>
        <a:p>
          <a:endParaRPr lang="pt-BR" sz="1600"/>
        </a:p>
      </dgm:t>
    </dgm:pt>
    <dgm:pt modelId="{44E3BACC-1C80-4DF0-83E5-392985624978}" type="sibTrans" cxnId="{55F15F99-DFB9-46CA-997F-76C77603DD8D}">
      <dgm:prSet/>
      <dgm:spPr/>
      <dgm:t>
        <a:bodyPr/>
        <a:lstStyle/>
        <a:p>
          <a:endParaRPr lang="pt-BR" sz="1600"/>
        </a:p>
      </dgm:t>
    </dgm:pt>
    <dgm:pt modelId="{72747004-671D-4DDD-AF56-80443C426BA3}">
      <dgm:prSet custT="1"/>
      <dgm:spPr/>
      <dgm:t>
        <a:bodyPr/>
        <a:lstStyle/>
        <a:p>
          <a:r>
            <a:rPr lang="pt-BR" sz="1600" b="1" dirty="0" smtClean="0"/>
            <a:t>Recursos</a:t>
          </a:r>
          <a:endParaRPr lang="pt-BR" sz="1600" b="1" dirty="0"/>
        </a:p>
      </dgm:t>
    </dgm:pt>
    <dgm:pt modelId="{4607F62C-70E8-41F8-BDA5-6A02C2764719}" type="parTrans" cxnId="{22C65215-884E-40D4-B7E9-6BB028AD0340}">
      <dgm:prSet/>
      <dgm:spPr/>
      <dgm:t>
        <a:bodyPr/>
        <a:lstStyle/>
        <a:p>
          <a:endParaRPr lang="pt-BR" sz="1600"/>
        </a:p>
      </dgm:t>
    </dgm:pt>
    <dgm:pt modelId="{1666B977-03B1-4656-AB3C-273636CE39A8}" type="sibTrans" cxnId="{22C65215-884E-40D4-B7E9-6BB028AD0340}">
      <dgm:prSet/>
      <dgm:spPr/>
      <dgm:t>
        <a:bodyPr/>
        <a:lstStyle/>
        <a:p>
          <a:endParaRPr lang="pt-BR" sz="1600"/>
        </a:p>
      </dgm:t>
    </dgm:pt>
    <dgm:pt modelId="{5E10160E-7133-4F6F-8709-BABE79C5E4F5}" type="pres">
      <dgm:prSet presAssocID="{81A415C4-05FF-47E4-A55A-94D15E1C447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9ED777C-D4C4-4925-B159-1A91B4192FCE}" type="pres">
      <dgm:prSet presAssocID="{81A415C4-05FF-47E4-A55A-94D15E1C4475}" presName="cycle" presStyleCnt="0"/>
      <dgm:spPr/>
    </dgm:pt>
    <dgm:pt modelId="{39B05831-69DB-4D67-AEC1-860D58489A6D}" type="pres">
      <dgm:prSet presAssocID="{7548FAC9-91B8-4702-8486-3022E8DC29E5}" presName="nodeFirstNode" presStyleLbl="node1" presStyleIdx="0" presStyleCnt="12" custScaleX="143781" custScaleY="1622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0CF767-22FC-4C72-A5B6-73FF5FDF7A58}" type="pres">
      <dgm:prSet presAssocID="{F847407F-5B01-4428-92AD-1B1E651E69B0}" presName="sibTransFirstNode" presStyleLbl="bgShp" presStyleIdx="0" presStyleCnt="1" custScaleX="141321"/>
      <dgm:spPr/>
      <dgm:t>
        <a:bodyPr/>
        <a:lstStyle/>
        <a:p>
          <a:endParaRPr lang="pt-BR"/>
        </a:p>
      </dgm:t>
    </dgm:pt>
    <dgm:pt modelId="{3741774E-8114-4BA8-B167-1A498AF399F3}" type="pres">
      <dgm:prSet presAssocID="{C10B24E3-675C-4B37-AD0A-53CC939D36F5}" presName="nodeFollowingNodes" presStyleLbl="node1" presStyleIdx="1" presStyleCnt="12" custScaleX="178515" custScaleY="163797" custRadScaleRad="109578" custRadScaleInc="889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9CF20C-DCB0-4F1B-AD31-236137F72913}" type="pres">
      <dgm:prSet presAssocID="{5F11449D-2774-4968-AB07-C9C7EDFFCAD2}" presName="nodeFollowingNodes" presStyleLbl="node1" presStyleIdx="2" presStyleCnt="12" custScaleX="163741" custScaleY="108738" custRadScaleRad="161266" custRadScaleInc="7662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DA43B5-D346-48F4-A723-914D316E0EE3}" type="pres">
      <dgm:prSet presAssocID="{E08E80CE-4ACA-4303-A55C-E0FFC3F27B00}" presName="nodeFollowingNodes" presStyleLbl="node1" presStyleIdx="3" presStyleCnt="12" custScaleX="176332" custScaleY="127567" custRadScaleRad="146355" custRadScaleInc="298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7A6D56-F627-475B-B2BB-27F17C633F6F}" type="pres">
      <dgm:prSet presAssocID="{5345DAB4-DBE2-4BED-B9DE-01DBEB64DC96}" presName="nodeFollowingNodes" presStyleLbl="node1" presStyleIdx="4" presStyleCnt="12" custScaleX="203077" custScaleY="133080" custRadScaleRad="138003" custRadScaleInc="-66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75049E-8A3A-4D67-93BE-C287C347C579}" type="pres">
      <dgm:prSet presAssocID="{0AE485B2-A4F7-4073-BE2C-CBCCCBEC0930}" presName="nodeFollowingNodes" presStyleLbl="node1" presStyleIdx="5" presStyleCnt="12" custScaleX="171954" custScaleY="153481" custRadScaleRad="92629" custRadScaleInc="912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E66504-A4B2-4941-A503-04FA040138D4}" type="pres">
      <dgm:prSet presAssocID="{E1CA6DD3-BAF5-407D-A73B-B7E238148DAC}" presName="nodeFollowingNodes" presStyleLbl="node1" presStyleIdx="6" presStyleCnt="12" custScaleX="170043" custScaleY="149187" custRadScaleRad="125164" custRadScaleInc="1741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55B002-113D-471C-8B01-758ADA6DEDE7}" type="pres">
      <dgm:prSet presAssocID="{2C66BC42-3F15-4B97-AAC6-8BC0EB59DE25}" presName="nodeFollowingNodes" presStyleLbl="node1" presStyleIdx="7" presStyleCnt="12" custScaleX="168564" custScaleY="153214" custRadScaleRad="158562" custRadScaleInc="1609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45BB4E-B61E-4593-83AC-A21871C5C3D8}" type="pres">
      <dgm:prSet presAssocID="{EFA7D1FC-CDB7-46E5-9E96-78029D7632DB}" presName="nodeFollowingNodes" presStyleLbl="node1" presStyleIdx="8" presStyleCnt="12" custScaleX="186399" custScaleY="144447" custRadScaleRad="56700" custRadScaleInc="-755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F6EFC4-899D-4AB9-83F6-52740506E428}" type="pres">
      <dgm:prSet presAssocID="{68A25851-FE63-4242-9FB9-715CDF78C391}" presName="nodeFollowingNodes" presStyleLbl="node1" presStyleIdx="9" presStyleCnt="12" custScaleX="158010" custScaleY="127568" custRadScaleRad="166609" custRadScaleInc="112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799858-33A8-47DB-87CB-CC9662A28C8D}" type="pres">
      <dgm:prSet presAssocID="{D146B2CF-DD4B-4462-A6EE-A46502988889}" presName="nodeFollowingNodes" presStyleLbl="node1" presStyleIdx="10" presStyleCnt="12" custScaleX="163762" custScaleY="144525" custRadScaleRad="158742" custRadScaleInc="-331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D7443A-53BD-4554-B0A1-7992FB988527}" type="pres">
      <dgm:prSet presAssocID="{72747004-671D-4DDD-AF56-80443C426BA3}" presName="nodeFollowingNodes" presStyleLbl="node1" presStyleIdx="11" presStyleCnt="12" custScaleX="149264" custScaleY="136219" custRadScaleRad="129398" custRadScaleInc="-496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2E2EF0D-BA48-466A-93FB-15E728800CA8}" type="presOf" srcId="{0AE485B2-A4F7-4073-BE2C-CBCCCBEC0930}" destId="{9375049E-8A3A-4D67-93BE-C287C347C579}" srcOrd="0" destOrd="0" presId="urn:microsoft.com/office/officeart/2005/8/layout/cycle3"/>
    <dgm:cxn modelId="{D32EA0BA-F65C-4500-9383-388AAC43F497}" type="presOf" srcId="{5F11449D-2774-4968-AB07-C9C7EDFFCAD2}" destId="{F89CF20C-DCB0-4F1B-AD31-236137F72913}" srcOrd="0" destOrd="0" presId="urn:microsoft.com/office/officeart/2005/8/layout/cycle3"/>
    <dgm:cxn modelId="{484EB8F1-CD9D-4C9A-8AB1-73DE9E368946}" type="presOf" srcId="{D146B2CF-DD4B-4462-A6EE-A46502988889}" destId="{9D799858-33A8-47DB-87CB-CC9662A28C8D}" srcOrd="0" destOrd="0" presId="urn:microsoft.com/office/officeart/2005/8/layout/cycle3"/>
    <dgm:cxn modelId="{AF8533F6-2C46-43E1-9C13-8C36D06D67E4}" type="presOf" srcId="{2C66BC42-3F15-4B97-AAC6-8BC0EB59DE25}" destId="{D455B002-113D-471C-8B01-758ADA6DEDE7}" srcOrd="0" destOrd="0" presId="urn:microsoft.com/office/officeart/2005/8/layout/cycle3"/>
    <dgm:cxn modelId="{163EB48C-F706-4D2A-A6D9-50DB602899B9}" type="presOf" srcId="{68A25851-FE63-4242-9FB9-715CDF78C391}" destId="{C0F6EFC4-899D-4AB9-83F6-52740506E428}" srcOrd="0" destOrd="0" presId="urn:microsoft.com/office/officeart/2005/8/layout/cycle3"/>
    <dgm:cxn modelId="{C8275DDB-DBD8-43EA-8D30-C49A05B96EF8}" type="presOf" srcId="{72747004-671D-4DDD-AF56-80443C426BA3}" destId="{21D7443A-53BD-4554-B0A1-7992FB988527}" srcOrd="0" destOrd="0" presId="urn:microsoft.com/office/officeart/2005/8/layout/cycle3"/>
    <dgm:cxn modelId="{76D8EA36-3AF3-4326-8E7F-1BDF0014CA83}" srcId="{81A415C4-05FF-47E4-A55A-94D15E1C4475}" destId="{0AE485B2-A4F7-4073-BE2C-CBCCCBEC0930}" srcOrd="5" destOrd="0" parTransId="{641CAF57-599B-4256-8FCE-74077F1F43C6}" sibTransId="{ED6CF2A4-2333-4880-AF3E-A9FE8AF5C363}"/>
    <dgm:cxn modelId="{0009CDB1-8436-40FE-B3C2-51FE0F9C4467}" srcId="{81A415C4-05FF-47E4-A55A-94D15E1C4475}" destId="{C10B24E3-675C-4B37-AD0A-53CC939D36F5}" srcOrd="1" destOrd="0" parTransId="{C8737A83-48D7-4D53-BD4A-4897B1E9308F}" sibTransId="{AE348910-9D42-4150-BF21-AEE5075B6474}"/>
    <dgm:cxn modelId="{481F4EBE-E714-4F78-9A78-717116AC60EC}" srcId="{81A415C4-05FF-47E4-A55A-94D15E1C4475}" destId="{EFA7D1FC-CDB7-46E5-9E96-78029D7632DB}" srcOrd="8" destOrd="0" parTransId="{3A71820C-D02E-4D89-B74E-093F18459F79}" sibTransId="{12E0847E-8CE9-44CA-ADAB-85A9EA89AC6D}"/>
    <dgm:cxn modelId="{1D1B32CE-8604-4A4E-AF7C-C148612E14AD}" type="presOf" srcId="{E08E80CE-4ACA-4303-A55C-E0FFC3F27B00}" destId="{60DA43B5-D346-48F4-A723-914D316E0EE3}" srcOrd="0" destOrd="0" presId="urn:microsoft.com/office/officeart/2005/8/layout/cycle3"/>
    <dgm:cxn modelId="{3E0F3598-85CE-44CD-A148-13EB25BEC1F8}" srcId="{81A415C4-05FF-47E4-A55A-94D15E1C4475}" destId="{5345DAB4-DBE2-4BED-B9DE-01DBEB64DC96}" srcOrd="4" destOrd="0" parTransId="{9D8FDADD-00EE-40B5-B3A0-F7224E06CBF9}" sibTransId="{E138EC1C-CC48-4A62-A026-4EDCDE69D099}"/>
    <dgm:cxn modelId="{7AABF409-192A-42CA-9EAF-E9C6A012C357}" type="presOf" srcId="{F847407F-5B01-4428-92AD-1B1E651E69B0}" destId="{370CF767-22FC-4C72-A5B6-73FF5FDF7A58}" srcOrd="0" destOrd="0" presId="urn:microsoft.com/office/officeart/2005/8/layout/cycle3"/>
    <dgm:cxn modelId="{1D5ABDE3-2540-403B-B6A0-CCACB9FB0193}" type="presOf" srcId="{C10B24E3-675C-4B37-AD0A-53CC939D36F5}" destId="{3741774E-8114-4BA8-B167-1A498AF399F3}" srcOrd="0" destOrd="0" presId="urn:microsoft.com/office/officeart/2005/8/layout/cycle3"/>
    <dgm:cxn modelId="{4C8234A6-CD27-4800-BF95-E022E6C578EA}" type="presOf" srcId="{81A415C4-05FF-47E4-A55A-94D15E1C4475}" destId="{5E10160E-7133-4F6F-8709-BABE79C5E4F5}" srcOrd="0" destOrd="0" presId="urn:microsoft.com/office/officeart/2005/8/layout/cycle3"/>
    <dgm:cxn modelId="{63683AD1-FDC4-4506-8FAD-D5600357C352}" srcId="{81A415C4-05FF-47E4-A55A-94D15E1C4475}" destId="{7548FAC9-91B8-4702-8486-3022E8DC29E5}" srcOrd="0" destOrd="0" parTransId="{E58E390A-4ECB-472F-B379-BA3E286019A2}" sibTransId="{F847407F-5B01-4428-92AD-1B1E651E69B0}"/>
    <dgm:cxn modelId="{9AA3E7BC-6DFA-423E-A473-97F2DFFCC1EB}" type="presOf" srcId="{5345DAB4-DBE2-4BED-B9DE-01DBEB64DC96}" destId="{C67A6D56-F627-475B-B2BB-27F17C633F6F}" srcOrd="0" destOrd="0" presId="urn:microsoft.com/office/officeart/2005/8/layout/cycle3"/>
    <dgm:cxn modelId="{5E03EB0D-BF88-485B-ABA6-E66CDFA9F8C9}" type="presOf" srcId="{EFA7D1FC-CDB7-46E5-9E96-78029D7632DB}" destId="{B145BB4E-B61E-4593-83AC-A21871C5C3D8}" srcOrd="0" destOrd="0" presId="urn:microsoft.com/office/officeart/2005/8/layout/cycle3"/>
    <dgm:cxn modelId="{22C65215-884E-40D4-B7E9-6BB028AD0340}" srcId="{81A415C4-05FF-47E4-A55A-94D15E1C4475}" destId="{72747004-671D-4DDD-AF56-80443C426BA3}" srcOrd="11" destOrd="0" parTransId="{4607F62C-70E8-41F8-BDA5-6A02C2764719}" sibTransId="{1666B977-03B1-4656-AB3C-273636CE39A8}"/>
    <dgm:cxn modelId="{5E27A1BE-A478-4D93-BE85-EF2F4837408D}" srcId="{81A415C4-05FF-47E4-A55A-94D15E1C4475}" destId="{E1CA6DD3-BAF5-407D-A73B-B7E238148DAC}" srcOrd="6" destOrd="0" parTransId="{C517FD4D-95E4-4862-A952-ABEC981BFA40}" sibTransId="{B3077C8A-EAA9-4ADA-B8F6-50D0BF972657}"/>
    <dgm:cxn modelId="{AF612B8C-E11A-407C-B2D1-CA8942B8B334}" srcId="{81A415C4-05FF-47E4-A55A-94D15E1C4475}" destId="{68A25851-FE63-4242-9FB9-715CDF78C391}" srcOrd="9" destOrd="0" parTransId="{56943E98-A78E-4076-84D0-621E2B470A23}" sibTransId="{C6D62EBB-14E3-4F5E-994E-57ECA51C1690}"/>
    <dgm:cxn modelId="{EB2ED2C0-587C-4A64-A480-D0D88D4E1D03}" srcId="{81A415C4-05FF-47E4-A55A-94D15E1C4475}" destId="{5F11449D-2774-4968-AB07-C9C7EDFFCAD2}" srcOrd="2" destOrd="0" parTransId="{83010B94-2C48-46E9-9306-C709B21D3907}" sibTransId="{073D93F4-2DAB-4AC8-BD44-B7D5B4F2FAFB}"/>
    <dgm:cxn modelId="{204FF125-3C35-46AD-8A94-14E2F6641994}" type="presOf" srcId="{E1CA6DD3-BAF5-407D-A73B-B7E238148DAC}" destId="{19E66504-A4B2-4941-A503-04FA040138D4}" srcOrd="0" destOrd="0" presId="urn:microsoft.com/office/officeart/2005/8/layout/cycle3"/>
    <dgm:cxn modelId="{55F15F99-DFB9-46CA-997F-76C77603DD8D}" srcId="{81A415C4-05FF-47E4-A55A-94D15E1C4475}" destId="{D146B2CF-DD4B-4462-A6EE-A46502988889}" srcOrd="10" destOrd="0" parTransId="{B1AEDEE0-96AB-4F0B-8D85-83B63F6D85AA}" sibTransId="{44E3BACC-1C80-4DF0-83E5-392985624978}"/>
    <dgm:cxn modelId="{29931936-43C9-4C56-A8EE-0622E1044A8B}" type="presOf" srcId="{7548FAC9-91B8-4702-8486-3022E8DC29E5}" destId="{39B05831-69DB-4D67-AEC1-860D58489A6D}" srcOrd="0" destOrd="0" presId="urn:microsoft.com/office/officeart/2005/8/layout/cycle3"/>
    <dgm:cxn modelId="{D3E272E6-BDF8-4DA1-9644-9A0918AEF3DD}" srcId="{81A415C4-05FF-47E4-A55A-94D15E1C4475}" destId="{2C66BC42-3F15-4B97-AAC6-8BC0EB59DE25}" srcOrd="7" destOrd="0" parTransId="{44F07C30-590D-4FA4-817A-1930418FB6CE}" sibTransId="{9EF97A77-39D2-4CE9-9536-35A7BACA2BCD}"/>
    <dgm:cxn modelId="{CDDBEE72-F7D9-4DCC-BEBE-01BBCA99F70D}" srcId="{81A415C4-05FF-47E4-A55A-94D15E1C4475}" destId="{E08E80CE-4ACA-4303-A55C-E0FFC3F27B00}" srcOrd="3" destOrd="0" parTransId="{EB33F362-035E-4656-BE60-1A43F53A46AB}" sibTransId="{69881440-D433-4197-A190-593F20D05740}"/>
    <dgm:cxn modelId="{69460C0B-5136-46A8-B4D4-8CF754226671}" type="presParOf" srcId="{5E10160E-7133-4F6F-8709-BABE79C5E4F5}" destId="{F9ED777C-D4C4-4925-B159-1A91B4192FCE}" srcOrd="0" destOrd="0" presId="urn:microsoft.com/office/officeart/2005/8/layout/cycle3"/>
    <dgm:cxn modelId="{4A8D9A62-44AA-4C30-A28E-08ACECF0073A}" type="presParOf" srcId="{F9ED777C-D4C4-4925-B159-1A91B4192FCE}" destId="{39B05831-69DB-4D67-AEC1-860D58489A6D}" srcOrd="0" destOrd="0" presId="urn:microsoft.com/office/officeart/2005/8/layout/cycle3"/>
    <dgm:cxn modelId="{25F151D0-2859-40AA-AB01-82C8E82BCB88}" type="presParOf" srcId="{F9ED777C-D4C4-4925-B159-1A91B4192FCE}" destId="{370CF767-22FC-4C72-A5B6-73FF5FDF7A58}" srcOrd="1" destOrd="0" presId="urn:microsoft.com/office/officeart/2005/8/layout/cycle3"/>
    <dgm:cxn modelId="{8AF75D04-2EEE-4ADB-8623-B145372B1E4E}" type="presParOf" srcId="{F9ED777C-D4C4-4925-B159-1A91B4192FCE}" destId="{3741774E-8114-4BA8-B167-1A498AF399F3}" srcOrd="2" destOrd="0" presId="urn:microsoft.com/office/officeart/2005/8/layout/cycle3"/>
    <dgm:cxn modelId="{04F0C4F2-11FD-4432-A9D5-8F66B5BA9EEA}" type="presParOf" srcId="{F9ED777C-D4C4-4925-B159-1A91B4192FCE}" destId="{F89CF20C-DCB0-4F1B-AD31-236137F72913}" srcOrd="3" destOrd="0" presId="urn:microsoft.com/office/officeart/2005/8/layout/cycle3"/>
    <dgm:cxn modelId="{20F89189-FD2C-4D77-A17B-D5192CC7117B}" type="presParOf" srcId="{F9ED777C-D4C4-4925-B159-1A91B4192FCE}" destId="{60DA43B5-D346-48F4-A723-914D316E0EE3}" srcOrd="4" destOrd="0" presId="urn:microsoft.com/office/officeart/2005/8/layout/cycle3"/>
    <dgm:cxn modelId="{3DA3127B-E4B3-4207-81A2-1466FE916D88}" type="presParOf" srcId="{F9ED777C-D4C4-4925-B159-1A91B4192FCE}" destId="{C67A6D56-F627-475B-B2BB-27F17C633F6F}" srcOrd="5" destOrd="0" presId="urn:microsoft.com/office/officeart/2005/8/layout/cycle3"/>
    <dgm:cxn modelId="{C8415BD2-0E8D-46BA-A694-1CB108631E03}" type="presParOf" srcId="{F9ED777C-D4C4-4925-B159-1A91B4192FCE}" destId="{9375049E-8A3A-4D67-93BE-C287C347C579}" srcOrd="6" destOrd="0" presId="urn:microsoft.com/office/officeart/2005/8/layout/cycle3"/>
    <dgm:cxn modelId="{AFBD87AD-4F70-45A5-9E4A-D75071C05738}" type="presParOf" srcId="{F9ED777C-D4C4-4925-B159-1A91B4192FCE}" destId="{19E66504-A4B2-4941-A503-04FA040138D4}" srcOrd="7" destOrd="0" presId="urn:microsoft.com/office/officeart/2005/8/layout/cycle3"/>
    <dgm:cxn modelId="{D31C6846-7AF2-45A7-A180-049C3010EA23}" type="presParOf" srcId="{F9ED777C-D4C4-4925-B159-1A91B4192FCE}" destId="{D455B002-113D-471C-8B01-758ADA6DEDE7}" srcOrd="8" destOrd="0" presId="urn:microsoft.com/office/officeart/2005/8/layout/cycle3"/>
    <dgm:cxn modelId="{BA7F5D12-6DDA-47DF-9F92-31DC0C4025F1}" type="presParOf" srcId="{F9ED777C-D4C4-4925-B159-1A91B4192FCE}" destId="{B145BB4E-B61E-4593-83AC-A21871C5C3D8}" srcOrd="9" destOrd="0" presId="urn:microsoft.com/office/officeart/2005/8/layout/cycle3"/>
    <dgm:cxn modelId="{75AE0B2B-AC14-4E59-B2E7-709DF8C2B3A7}" type="presParOf" srcId="{F9ED777C-D4C4-4925-B159-1A91B4192FCE}" destId="{C0F6EFC4-899D-4AB9-83F6-52740506E428}" srcOrd="10" destOrd="0" presId="urn:microsoft.com/office/officeart/2005/8/layout/cycle3"/>
    <dgm:cxn modelId="{5159518F-F351-4688-B338-ADDA94B32395}" type="presParOf" srcId="{F9ED777C-D4C4-4925-B159-1A91B4192FCE}" destId="{9D799858-33A8-47DB-87CB-CC9662A28C8D}" srcOrd="11" destOrd="0" presId="urn:microsoft.com/office/officeart/2005/8/layout/cycle3"/>
    <dgm:cxn modelId="{B61FFDD5-B020-4370-AA8F-640DC9EF6CD6}" type="presParOf" srcId="{F9ED777C-D4C4-4925-B159-1A91B4192FCE}" destId="{21D7443A-53BD-4554-B0A1-7992FB988527}" srcOrd="12" destOrd="0" presId="urn:microsoft.com/office/officeart/2005/8/layout/cycle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A415C4-05FF-47E4-A55A-94D15E1C4475}" type="doc">
      <dgm:prSet loTypeId="urn:microsoft.com/office/officeart/2005/8/layout/cycle3" loCatId="cycle" qsTypeId="urn:microsoft.com/office/officeart/2005/8/quickstyle/3d2" qsCatId="3D" csTypeId="urn:microsoft.com/office/officeart/2005/8/colors/colorful1#6" csCatId="colorful" phldr="1"/>
      <dgm:spPr/>
      <dgm:t>
        <a:bodyPr/>
        <a:lstStyle/>
        <a:p>
          <a:endParaRPr lang="pt-BR"/>
        </a:p>
      </dgm:t>
    </dgm:pt>
    <dgm:pt modelId="{7548FAC9-91B8-4702-8486-3022E8DC29E5}">
      <dgm:prSet phldrT="[Texto]" custT="1"/>
      <dgm:spPr/>
      <dgm:t>
        <a:bodyPr/>
        <a:lstStyle/>
        <a:p>
          <a:r>
            <a:rPr lang="pt-BR" sz="1600" b="1" dirty="0" smtClean="0">
              <a:solidFill>
                <a:schemeClr val="tx1"/>
              </a:solidFill>
            </a:rPr>
            <a:t>Apropriação individual das notas</a:t>
          </a:r>
          <a:endParaRPr lang="pt-BR" sz="1600" b="1" dirty="0">
            <a:solidFill>
              <a:schemeClr val="tx1"/>
            </a:solidFill>
          </a:endParaRPr>
        </a:p>
      </dgm:t>
    </dgm:pt>
    <dgm:pt modelId="{E58E390A-4ECB-472F-B379-BA3E286019A2}" type="parTrans" cxnId="{63683AD1-FDC4-4506-8FAD-D5600357C352}">
      <dgm:prSet/>
      <dgm:spPr/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F847407F-5B01-4428-92AD-1B1E651E69B0}" type="sibTrans" cxnId="{63683AD1-FDC4-4506-8FAD-D5600357C352}">
      <dgm:prSet/>
      <dgm:spPr/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E08E80CE-4ACA-4303-A55C-E0FFC3F27B00}">
      <dgm:prSet phldrT="[Texto]" custT="1"/>
      <dgm:spPr/>
      <dgm:t>
        <a:bodyPr/>
        <a:lstStyle/>
        <a:p>
          <a:r>
            <a:rPr lang="pt-BR" sz="1600" b="1" dirty="0" smtClean="0"/>
            <a:t>Nota do Ano III</a:t>
          </a:r>
          <a:endParaRPr lang="pt-BR" sz="1600" b="1" dirty="0"/>
        </a:p>
      </dgm:t>
    </dgm:pt>
    <dgm:pt modelId="{EB33F362-035E-4656-BE60-1A43F53A46AB}" type="parTrans" cxnId="{CDDBEE72-F7D9-4DCC-BEBE-01BBCA99F70D}">
      <dgm:prSet/>
      <dgm:spPr/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69881440-D433-4197-A190-593F20D05740}" type="sibTrans" cxnId="{CDDBEE72-F7D9-4DCC-BEBE-01BBCA99F70D}">
      <dgm:prSet/>
      <dgm:spPr/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5345DAB4-DBE2-4BED-B9DE-01DBEB64DC96}">
      <dgm:prSet phldrT="[Texto]" custT="1"/>
      <dgm:spPr/>
      <dgm:t>
        <a:bodyPr/>
        <a:lstStyle/>
        <a:p>
          <a:r>
            <a:rPr lang="pt-BR" sz="1600" b="1" dirty="0" smtClean="0"/>
            <a:t>Nota do Ano IV</a:t>
          </a:r>
          <a:endParaRPr lang="pt-BR" sz="1600" b="1" dirty="0"/>
        </a:p>
      </dgm:t>
    </dgm:pt>
    <dgm:pt modelId="{9D8FDADD-00EE-40B5-B3A0-F7224E06CBF9}" type="parTrans" cxnId="{3E0F3598-85CE-44CD-A148-13EB25BEC1F8}">
      <dgm:prSet/>
      <dgm:spPr/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E138EC1C-CC48-4A62-A026-4EDCDE69D099}" type="sibTrans" cxnId="{3E0F3598-85CE-44CD-A148-13EB25BEC1F8}">
      <dgm:prSet/>
      <dgm:spPr/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0AE485B2-A4F7-4073-BE2C-CBCCCBEC0930}">
      <dgm:prSet phldrT="[Texto]" custT="1"/>
      <dgm:spPr/>
      <dgm:t>
        <a:bodyPr/>
        <a:lstStyle/>
        <a:p>
          <a:r>
            <a:rPr lang="pt-BR" sz="1600" b="1" dirty="0" smtClean="0">
              <a:solidFill>
                <a:schemeClr val="tx1"/>
              </a:solidFill>
            </a:rPr>
            <a:t>Estabelecimento da média quadrienal.</a:t>
          </a:r>
          <a:endParaRPr lang="pt-BR" sz="1600" b="1" dirty="0">
            <a:solidFill>
              <a:schemeClr val="tx1"/>
            </a:solidFill>
          </a:endParaRPr>
        </a:p>
      </dgm:t>
    </dgm:pt>
    <dgm:pt modelId="{641CAF57-599B-4256-8FCE-74077F1F43C6}" type="parTrans" cxnId="{76D8EA36-3AF3-4326-8E7F-1BDF0014CA83}">
      <dgm:prSet/>
      <dgm:spPr/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ED6CF2A4-2333-4880-AF3E-A9FE8AF5C363}" type="sibTrans" cxnId="{76D8EA36-3AF3-4326-8E7F-1BDF0014CA83}">
      <dgm:prSet/>
      <dgm:spPr/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C10B24E3-675C-4B37-AD0A-53CC939D36F5}">
      <dgm:prSet custT="1"/>
      <dgm:spPr/>
      <dgm:t>
        <a:bodyPr/>
        <a:lstStyle/>
        <a:p>
          <a:r>
            <a:rPr lang="pt-BR" sz="1600" b="1" dirty="0" smtClean="0">
              <a:solidFill>
                <a:schemeClr val="tx1"/>
              </a:solidFill>
            </a:rPr>
            <a:t>Nota do Ano I</a:t>
          </a:r>
          <a:endParaRPr lang="pt-BR" sz="1600" b="1" dirty="0">
            <a:solidFill>
              <a:schemeClr val="tx1"/>
            </a:solidFill>
          </a:endParaRPr>
        </a:p>
      </dgm:t>
    </dgm:pt>
    <dgm:pt modelId="{C8737A83-48D7-4D53-BD4A-4897B1E9308F}" type="parTrans" cxnId="{0009CDB1-8436-40FE-B3C2-51FE0F9C4467}">
      <dgm:prSet/>
      <dgm:spPr/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AE348910-9D42-4150-BF21-AEE5075B6474}" type="sibTrans" cxnId="{0009CDB1-8436-40FE-B3C2-51FE0F9C4467}">
      <dgm:prSet/>
      <dgm:spPr/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5F11449D-2774-4968-AB07-C9C7EDFFCAD2}">
      <dgm:prSet custT="1"/>
      <dgm:spPr/>
      <dgm:t>
        <a:bodyPr/>
        <a:lstStyle/>
        <a:p>
          <a:r>
            <a:rPr lang="pt-BR" sz="1600" b="1" dirty="0" smtClean="0"/>
            <a:t>Nota do Ano II</a:t>
          </a:r>
          <a:endParaRPr lang="pt-BR" sz="1600" b="1" dirty="0"/>
        </a:p>
      </dgm:t>
    </dgm:pt>
    <dgm:pt modelId="{83010B94-2C48-46E9-9306-C709B21D3907}" type="parTrans" cxnId="{EB2ED2C0-587C-4A64-A480-D0D88D4E1D03}">
      <dgm:prSet/>
      <dgm:spPr/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073D93F4-2DAB-4AC8-BD44-B7D5B4F2FAFB}" type="sibTrans" cxnId="{EB2ED2C0-587C-4A64-A480-D0D88D4E1D03}">
      <dgm:prSet/>
      <dgm:spPr/>
      <dgm:t>
        <a:bodyPr/>
        <a:lstStyle/>
        <a:p>
          <a:endParaRPr lang="pt-BR" sz="1600" b="1">
            <a:solidFill>
              <a:schemeClr val="tx1"/>
            </a:solidFill>
          </a:endParaRPr>
        </a:p>
      </dgm:t>
    </dgm:pt>
    <dgm:pt modelId="{2C66BC42-3F15-4B97-AAC6-8BC0EB59DE25}">
      <dgm:prSet custT="1"/>
      <dgm:spPr/>
      <dgm:t>
        <a:bodyPr/>
        <a:lstStyle/>
        <a:p>
          <a:r>
            <a:rPr lang="pt-BR" sz="1600" b="1" dirty="0" smtClean="0">
              <a:solidFill>
                <a:schemeClr val="tx1"/>
              </a:solidFill>
            </a:rPr>
            <a:t>Se média = ou &gt; 70% apto para progressão por mérito</a:t>
          </a:r>
          <a:endParaRPr lang="pt-BR" sz="1600" b="1" dirty="0">
            <a:solidFill>
              <a:schemeClr val="tx1"/>
            </a:solidFill>
          </a:endParaRPr>
        </a:p>
      </dgm:t>
    </dgm:pt>
    <dgm:pt modelId="{44F07C30-590D-4FA4-817A-1930418FB6CE}" type="parTrans" cxnId="{D3E272E6-BDF8-4DA1-9644-9A0918AEF3DD}">
      <dgm:prSet/>
      <dgm:spPr/>
      <dgm:t>
        <a:bodyPr/>
        <a:lstStyle/>
        <a:p>
          <a:endParaRPr lang="pt-BR" sz="1600"/>
        </a:p>
      </dgm:t>
    </dgm:pt>
    <dgm:pt modelId="{9EF97A77-39D2-4CE9-9536-35A7BACA2BCD}" type="sibTrans" cxnId="{D3E272E6-BDF8-4DA1-9644-9A0918AEF3DD}">
      <dgm:prSet/>
      <dgm:spPr/>
      <dgm:t>
        <a:bodyPr/>
        <a:lstStyle/>
        <a:p>
          <a:endParaRPr lang="pt-BR" sz="1600"/>
        </a:p>
      </dgm:t>
    </dgm:pt>
    <dgm:pt modelId="{EFA7D1FC-CDB7-46E5-9E96-78029D7632DB}">
      <dgm:prSet custT="1"/>
      <dgm:spPr/>
      <dgm:t>
        <a:bodyPr/>
        <a:lstStyle/>
        <a:p>
          <a:r>
            <a:rPr lang="pt-BR" sz="1600" b="1" dirty="0" smtClean="0"/>
            <a:t>Data base da apropriação individual das notas:</a:t>
          </a:r>
        </a:p>
        <a:p>
          <a:r>
            <a:rPr lang="pt-BR" sz="1600" b="1" dirty="0" smtClean="0"/>
            <a:t>Momento de conclusão anual do efetivo exercício </a:t>
          </a:r>
          <a:endParaRPr lang="pt-BR" sz="1600" b="1" dirty="0"/>
        </a:p>
      </dgm:t>
    </dgm:pt>
    <dgm:pt modelId="{3A71820C-D02E-4D89-B74E-093F18459F79}" type="parTrans" cxnId="{481F4EBE-E714-4F78-9A78-717116AC60EC}">
      <dgm:prSet/>
      <dgm:spPr/>
      <dgm:t>
        <a:bodyPr/>
        <a:lstStyle/>
        <a:p>
          <a:endParaRPr lang="pt-BR" sz="1600"/>
        </a:p>
      </dgm:t>
    </dgm:pt>
    <dgm:pt modelId="{12E0847E-8CE9-44CA-ADAB-85A9EA89AC6D}" type="sibTrans" cxnId="{481F4EBE-E714-4F78-9A78-717116AC60EC}">
      <dgm:prSet/>
      <dgm:spPr/>
      <dgm:t>
        <a:bodyPr/>
        <a:lstStyle/>
        <a:p>
          <a:endParaRPr lang="pt-BR" sz="1600"/>
        </a:p>
      </dgm:t>
    </dgm:pt>
    <dgm:pt modelId="{68A25851-FE63-4242-9FB9-715CDF78C391}">
      <dgm:prSet phldrT="[Texto]" custT="1"/>
      <dgm:spPr/>
      <dgm:t>
        <a:bodyPr/>
        <a:lstStyle/>
        <a:p>
          <a:r>
            <a:rPr lang="pt-BR" sz="1600" b="1" dirty="0" smtClean="0"/>
            <a:t>Se &lt; 70% é possível complemento de títulos</a:t>
          </a:r>
          <a:endParaRPr lang="pt-BR" sz="1600" b="1" dirty="0"/>
        </a:p>
      </dgm:t>
    </dgm:pt>
    <dgm:pt modelId="{56943E98-A78E-4076-84D0-621E2B470A23}" type="parTrans" cxnId="{AF612B8C-E11A-407C-B2D1-CA8942B8B334}">
      <dgm:prSet/>
      <dgm:spPr/>
      <dgm:t>
        <a:bodyPr/>
        <a:lstStyle/>
        <a:p>
          <a:endParaRPr lang="pt-BR" sz="1600"/>
        </a:p>
      </dgm:t>
    </dgm:pt>
    <dgm:pt modelId="{C6D62EBB-14E3-4F5E-994E-57ECA51C1690}" type="sibTrans" cxnId="{AF612B8C-E11A-407C-B2D1-CA8942B8B334}">
      <dgm:prSet/>
      <dgm:spPr/>
      <dgm:t>
        <a:bodyPr/>
        <a:lstStyle/>
        <a:p>
          <a:endParaRPr lang="pt-BR" sz="1600"/>
        </a:p>
      </dgm:t>
    </dgm:pt>
    <dgm:pt modelId="{D146B2CF-DD4B-4462-A6EE-A46502988889}">
      <dgm:prSet custT="1"/>
      <dgm:spPr/>
      <dgm:t>
        <a:bodyPr/>
        <a:lstStyle/>
        <a:p>
          <a:r>
            <a:rPr lang="pt-BR" sz="1600" b="1" dirty="0" smtClean="0"/>
            <a:t>Se &lt; 70% não progride</a:t>
          </a:r>
          <a:endParaRPr lang="pt-BR" sz="1600" b="1" dirty="0"/>
        </a:p>
      </dgm:t>
    </dgm:pt>
    <dgm:pt modelId="{B1AEDEE0-96AB-4F0B-8D85-83B63F6D85AA}" type="parTrans" cxnId="{55F15F99-DFB9-46CA-997F-76C77603DD8D}">
      <dgm:prSet/>
      <dgm:spPr/>
      <dgm:t>
        <a:bodyPr/>
        <a:lstStyle/>
        <a:p>
          <a:endParaRPr lang="pt-BR" sz="1600"/>
        </a:p>
      </dgm:t>
    </dgm:pt>
    <dgm:pt modelId="{44E3BACC-1C80-4DF0-83E5-392985624978}" type="sibTrans" cxnId="{55F15F99-DFB9-46CA-997F-76C77603DD8D}">
      <dgm:prSet/>
      <dgm:spPr/>
      <dgm:t>
        <a:bodyPr/>
        <a:lstStyle/>
        <a:p>
          <a:endParaRPr lang="pt-BR" sz="1600"/>
        </a:p>
      </dgm:t>
    </dgm:pt>
    <dgm:pt modelId="{72747004-671D-4DDD-AF56-80443C426BA3}">
      <dgm:prSet custT="1"/>
      <dgm:spPr/>
      <dgm:t>
        <a:bodyPr/>
        <a:lstStyle/>
        <a:p>
          <a:r>
            <a:rPr lang="pt-BR" sz="1600" b="1" dirty="0" smtClean="0">
              <a:solidFill>
                <a:schemeClr val="tx1"/>
              </a:solidFill>
            </a:rPr>
            <a:t>Progressão efetivada</a:t>
          </a:r>
          <a:endParaRPr lang="pt-BR" sz="1600" b="1" dirty="0">
            <a:solidFill>
              <a:schemeClr val="tx1"/>
            </a:solidFill>
          </a:endParaRPr>
        </a:p>
      </dgm:t>
    </dgm:pt>
    <dgm:pt modelId="{4607F62C-70E8-41F8-BDA5-6A02C2764719}" type="parTrans" cxnId="{22C65215-884E-40D4-B7E9-6BB028AD0340}">
      <dgm:prSet/>
      <dgm:spPr/>
      <dgm:t>
        <a:bodyPr/>
        <a:lstStyle/>
        <a:p>
          <a:endParaRPr lang="pt-BR" sz="1600"/>
        </a:p>
      </dgm:t>
    </dgm:pt>
    <dgm:pt modelId="{1666B977-03B1-4656-AB3C-273636CE39A8}" type="sibTrans" cxnId="{22C65215-884E-40D4-B7E9-6BB028AD0340}">
      <dgm:prSet/>
      <dgm:spPr/>
      <dgm:t>
        <a:bodyPr/>
        <a:lstStyle/>
        <a:p>
          <a:endParaRPr lang="pt-BR" sz="1600"/>
        </a:p>
      </dgm:t>
    </dgm:pt>
    <dgm:pt modelId="{5E10160E-7133-4F6F-8709-BABE79C5E4F5}" type="pres">
      <dgm:prSet presAssocID="{81A415C4-05FF-47E4-A55A-94D15E1C447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9ED777C-D4C4-4925-B159-1A91B4192FCE}" type="pres">
      <dgm:prSet presAssocID="{81A415C4-05FF-47E4-A55A-94D15E1C4475}" presName="cycle" presStyleCnt="0"/>
      <dgm:spPr/>
    </dgm:pt>
    <dgm:pt modelId="{39B05831-69DB-4D67-AEC1-860D58489A6D}" type="pres">
      <dgm:prSet presAssocID="{7548FAC9-91B8-4702-8486-3022E8DC29E5}" presName="nodeFirstNode" presStyleLbl="node1" presStyleIdx="0" presStyleCnt="11" custScaleX="143781" custScaleY="1622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0CF767-22FC-4C72-A5B6-73FF5FDF7A58}" type="pres">
      <dgm:prSet presAssocID="{F847407F-5B01-4428-92AD-1B1E651E69B0}" presName="sibTransFirstNode" presStyleLbl="bgShp" presStyleIdx="0" presStyleCnt="1" custScaleX="141321"/>
      <dgm:spPr/>
      <dgm:t>
        <a:bodyPr/>
        <a:lstStyle/>
        <a:p>
          <a:endParaRPr lang="pt-BR"/>
        </a:p>
      </dgm:t>
    </dgm:pt>
    <dgm:pt modelId="{3741774E-8114-4BA8-B167-1A498AF399F3}" type="pres">
      <dgm:prSet presAssocID="{C10B24E3-675C-4B37-AD0A-53CC939D36F5}" presName="nodeFollowingNodes" presStyleLbl="node1" presStyleIdx="1" presStyleCnt="11" custScaleX="178515" custScaleY="163797" custRadScaleRad="109578" custRadScaleInc="889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9CF20C-DCB0-4F1B-AD31-236137F72913}" type="pres">
      <dgm:prSet presAssocID="{5F11449D-2774-4968-AB07-C9C7EDFFCAD2}" presName="nodeFollowingNodes" presStyleLbl="node1" presStyleIdx="2" presStyleCnt="11" custScaleX="163741" custScaleY="108738" custRadScaleRad="161266" custRadScaleInc="7662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DA43B5-D346-48F4-A723-914D316E0EE3}" type="pres">
      <dgm:prSet presAssocID="{E08E80CE-4ACA-4303-A55C-E0FFC3F27B00}" presName="nodeFollowingNodes" presStyleLbl="node1" presStyleIdx="3" presStyleCnt="11" custScaleX="176332" custScaleY="127567" custRadScaleRad="146355" custRadScaleInc="298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7A6D56-F627-475B-B2BB-27F17C633F6F}" type="pres">
      <dgm:prSet presAssocID="{5345DAB4-DBE2-4BED-B9DE-01DBEB64DC96}" presName="nodeFollowingNodes" presStyleLbl="node1" presStyleIdx="4" presStyleCnt="11" custScaleX="203077" custScaleY="133080" custRadScaleRad="138003" custRadScaleInc="-66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75049E-8A3A-4D67-93BE-C287C347C579}" type="pres">
      <dgm:prSet presAssocID="{0AE485B2-A4F7-4073-BE2C-CBCCCBEC0930}" presName="nodeFollowingNodes" presStyleLbl="node1" presStyleIdx="5" presStyleCnt="11" custScaleX="171954" custScaleY="153481" custRadScaleRad="92629" custRadScaleInc="912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55B002-113D-471C-8B01-758ADA6DEDE7}" type="pres">
      <dgm:prSet presAssocID="{2C66BC42-3F15-4B97-AAC6-8BC0EB59DE25}" presName="nodeFollowingNodes" presStyleLbl="node1" presStyleIdx="6" presStyleCnt="11" custScaleX="181288" custScaleY="153214" custRadScaleRad="149718" custRadScaleInc="1597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45BB4E-B61E-4593-83AC-A21871C5C3D8}" type="pres">
      <dgm:prSet presAssocID="{EFA7D1FC-CDB7-46E5-9E96-78029D7632DB}" presName="nodeFollowingNodes" presStyleLbl="node1" presStyleIdx="7" presStyleCnt="11" custScaleX="214739" custScaleY="337355" custRadScaleRad="7878" custRadScaleInc="26677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F6EFC4-899D-4AB9-83F6-52740506E428}" type="pres">
      <dgm:prSet presAssocID="{68A25851-FE63-4242-9FB9-715CDF78C391}" presName="nodeFollowingNodes" presStyleLbl="node1" presStyleIdx="8" presStyleCnt="11" custScaleX="165928" custScaleY="168715" custRadScaleRad="166609" custRadScaleInc="112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799858-33A8-47DB-87CB-CC9662A28C8D}" type="pres">
      <dgm:prSet presAssocID="{D146B2CF-DD4B-4462-A6EE-A46502988889}" presName="nodeFollowingNodes" presStyleLbl="node1" presStyleIdx="9" presStyleCnt="11" custScaleX="163762" custScaleY="144525" custRadScaleRad="158742" custRadScaleInc="-331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D7443A-53BD-4554-B0A1-7992FB988527}" type="pres">
      <dgm:prSet presAssocID="{72747004-671D-4DDD-AF56-80443C426BA3}" presName="nodeFollowingNodes" presStyleLbl="node1" presStyleIdx="10" presStyleCnt="11" custScaleX="149264" custScaleY="136219" custRadScaleRad="129398" custRadScaleInc="-496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ECAC018-6E49-4D23-A9CD-8CA5414CB72C}" type="presOf" srcId="{E08E80CE-4ACA-4303-A55C-E0FFC3F27B00}" destId="{60DA43B5-D346-48F4-A723-914D316E0EE3}" srcOrd="0" destOrd="0" presId="urn:microsoft.com/office/officeart/2005/8/layout/cycle3"/>
    <dgm:cxn modelId="{985F138E-EDD2-409B-8E05-1F952C071A3C}" type="presOf" srcId="{D146B2CF-DD4B-4462-A6EE-A46502988889}" destId="{9D799858-33A8-47DB-87CB-CC9662A28C8D}" srcOrd="0" destOrd="0" presId="urn:microsoft.com/office/officeart/2005/8/layout/cycle3"/>
    <dgm:cxn modelId="{ADF3087D-6785-4916-9AB6-52760D6277BE}" type="presOf" srcId="{5345DAB4-DBE2-4BED-B9DE-01DBEB64DC96}" destId="{C67A6D56-F627-475B-B2BB-27F17C633F6F}" srcOrd="0" destOrd="0" presId="urn:microsoft.com/office/officeart/2005/8/layout/cycle3"/>
    <dgm:cxn modelId="{802EBE98-D05F-455D-A5A9-978492119A7B}" type="presOf" srcId="{0AE485B2-A4F7-4073-BE2C-CBCCCBEC0930}" destId="{9375049E-8A3A-4D67-93BE-C287C347C579}" srcOrd="0" destOrd="0" presId="urn:microsoft.com/office/officeart/2005/8/layout/cycle3"/>
    <dgm:cxn modelId="{DF114176-4904-47F7-BC21-D54EA2ED4D95}" type="presOf" srcId="{5F11449D-2774-4968-AB07-C9C7EDFFCAD2}" destId="{F89CF20C-DCB0-4F1B-AD31-236137F72913}" srcOrd="0" destOrd="0" presId="urn:microsoft.com/office/officeart/2005/8/layout/cycle3"/>
    <dgm:cxn modelId="{76D8EA36-3AF3-4326-8E7F-1BDF0014CA83}" srcId="{81A415C4-05FF-47E4-A55A-94D15E1C4475}" destId="{0AE485B2-A4F7-4073-BE2C-CBCCCBEC0930}" srcOrd="5" destOrd="0" parTransId="{641CAF57-599B-4256-8FCE-74077F1F43C6}" sibTransId="{ED6CF2A4-2333-4880-AF3E-A9FE8AF5C363}"/>
    <dgm:cxn modelId="{8A534A78-0A4D-4443-9FDE-250D99DE3811}" type="presOf" srcId="{EFA7D1FC-CDB7-46E5-9E96-78029D7632DB}" destId="{B145BB4E-B61E-4593-83AC-A21871C5C3D8}" srcOrd="0" destOrd="0" presId="urn:microsoft.com/office/officeart/2005/8/layout/cycle3"/>
    <dgm:cxn modelId="{0009CDB1-8436-40FE-B3C2-51FE0F9C4467}" srcId="{81A415C4-05FF-47E4-A55A-94D15E1C4475}" destId="{C10B24E3-675C-4B37-AD0A-53CC939D36F5}" srcOrd="1" destOrd="0" parTransId="{C8737A83-48D7-4D53-BD4A-4897B1E9308F}" sibTransId="{AE348910-9D42-4150-BF21-AEE5075B6474}"/>
    <dgm:cxn modelId="{481F4EBE-E714-4F78-9A78-717116AC60EC}" srcId="{81A415C4-05FF-47E4-A55A-94D15E1C4475}" destId="{EFA7D1FC-CDB7-46E5-9E96-78029D7632DB}" srcOrd="7" destOrd="0" parTransId="{3A71820C-D02E-4D89-B74E-093F18459F79}" sibTransId="{12E0847E-8CE9-44CA-ADAB-85A9EA89AC6D}"/>
    <dgm:cxn modelId="{3E0F3598-85CE-44CD-A148-13EB25BEC1F8}" srcId="{81A415C4-05FF-47E4-A55A-94D15E1C4475}" destId="{5345DAB4-DBE2-4BED-B9DE-01DBEB64DC96}" srcOrd="4" destOrd="0" parTransId="{9D8FDADD-00EE-40B5-B3A0-F7224E06CBF9}" sibTransId="{E138EC1C-CC48-4A62-A026-4EDCDE69D099}"/>
    <dgm:cxn modelId="{2A5302A8-A393-4525-BFF2-640D9381DCB9}" type="presOf" srcId="{81A415C4-05FF-47E4-A55A-94D15E1C4475}" destId="{5E10160E-7133-4F6F-8709-BABE79C5E4F5}" srcOrd="0" destOrd="0" presId="urn:microsoft.com/office/officeart/2005/8/layout/cycle3"/>
    <dgm:cxn modelId="{80D20D30-8991-4D6E-BEB2-8B123785F897}" type="presOf" srcId="{7548FAC9-91B8-4702-8486-3022E8DC29E5}" destId="{39B05831-69DB-4D67-AEC1-860D58489A6D}" srcOrd="0" destOrd="0" presId="urn:microsoft.com/office/officeart/2005/8/layout/cycle3"/>
    <dgm:cxn modelId="{796387A0-8616-4FB4-A76D-6C478BB94744}" type="presOf" srcId="{68A25851-FE63-4242-9FB9-715CDF78C391}" destId="{C0F6EFC4-899D-4AB9-83F6-52740506E428}" srcOrd="0" destOrd="0" presId="urn:microsoft.com/office/officeart/2005/8/layout/cycle3"/>
    <dgm:cxn modelId="{63683AD1-FDC4-4506-8FAD-D5600357C352}" srcId="{81A415C4-05FF-47E4-A55A-94D15E1C4475}" destId="{7548FAC9-91B8-4702-8486-3022E8DC29E5}" srcOrd="0" destOrd="0" parTransId="{E58E390A-4ECB-472F-B379-BA3E286019A2}" sibTransId="{F847407F-5B01-4428-92AD-1B1E651E69B0}"/>
    <dgm:cxn modelId="{9A3AEFC2-5A05-4292-8DA8-640DC2F3240F}" type="presOf" srcId="{C10B24E3-675C-4B37-AD0A-53CC939D36F5}" destId="{3741774E-8114-4BA8-B167-1A498AF399F3}" srcOrd="0" destOrd="0" presId="urn:microsoft.com/office/officeart/2005/8/layout/cycle3"/>
    <dgm:cxn modelId="{62942E84-0479-41AF-9CD0-9A3E53BE111C}" type="presOf" srcId="{F847407F-5B01-4428-92AD-1B1E651E69B0}" destId="{370CF767-22FC-4C72-A5B6-73FF5FDF7A58}" srcOrd="0" destOrd="0" presId="urn:microsoft.com/office/officeart/2005/8/layout/cycle3"/>
    <dgm:cxn modelId="{22C65215-884E-40D4-B7E9-6BB028AD0340}" srcId="{81A415C4-05FF-47E4-A55A-94D15E1C4475}" destId="{72747004-671D-4DDD-AF56-80443C426BA3}" srcOrd="10" destOrd="0" parTransId="{4607F62C-70E8-41F8-BDA5-6A02C2764719}" sibTransId="{1666B977-03B1-4656-AB3C-273636CE39A8}"/>
    <dgm:cxn modelId="{7E51E1D2-9BBE-4DB7-A0E8-D426CA9305D8}" type="presOf" srcId="{2C66BC42-3F15-4B97-AAC6-8BC0EB59DE25}" destId="{D455B002-113D-471C-8B01-758ADA6DEDE7}" srcOrd="0" destOrd="0" presId="urn:microsoft.com/office/officeart/2005/8/layout/cycle3"/>
    <dgm:cxn modelId="{A344EED6-7964-4376-8C4C-9A54FE981EDF}" type="presOf" srcId="{72747004-671D-4DDD-AF56-80443C426BA3}" destId="{21D7443A-53BD-4554-B0A1-7992FB988527}" srcOrd="0" destOrd="0" presId="urn:microsoft.com/office/officeart/2005/8/layout/cycle3"/>
    <dgm:cxn modelId="{AF612B8C-E11A-407C-B2D1-CA8942B8B334}" srcId="{81A415C4-05FF-47E4-A55A-94D15E1C4475}" destId="{68A25851-FE63-4242-9FB9-715CDF78C391}" srcOrd="8" destOrd="0" parTransId="{56943E98-A78E-4076-84D0-621E2B470A23}" sibTransId="{C6D62EBB-14E3-4F5E-994E-57ECA51C1690}"/>
    <dgm:cxn modelId="{EB2ED2C0-587C-4A64-A480-D0D88D4E1D03}" srcId="{81A415C4-05FF-47E4-A55A-94D15E1C4475}" destId="{5F11449D-2774-4968-AB07-C9C7EDFFCAD2}" srcOrd="2" destOrd="0" parTransId="{83010B94-2C48-46E9-9306-C709B21D3907}" sibTransId="{073D93F4-2DAB-4AC8-BD44-B7D5B4F2FAFB}"/>
    <dgm:cxn modelId="{55F15F99-DFB9-46CA-997F-76C77603DD8D}" srcId="{81A415C4-05FF-47E4-A55A-94D15E1C4475}" destId="{D146B2CF-DD4B-4462-A6EE-A46502988889}" srcOrd="9" destOrd="0" parTransId="{B1AEDEE0-96AB-4F0B-8D85-83B63F6D85AA}" sibTransId="{44E3BACC-1C80-4DF0-83E5-392985624978}"/>
    <dgm:cxn modelId="{D3E272E6-BDF8-4DA1-9644-9A0918AEF3DD}" srcId="{81A415C4-05FF-47E4-A55A-94D15E1C4475}" destId="{2C66BC42-3F15-4B97-AAC6-8BC0EB59DE25}" srcOrd="6" destOrd="0" parTransId="{44F07C30-590D-4FA4-817A-1930418FB6CE}" sibTransId="{9EF97A77-39D2-4CE9-9536-35A7BACA2BCD}"/>
    <dgm:cxn modelId="{CDDBEE72-F7D9-4DCC-BEBE-01BBCA99F70D}" srcId="{81A415C4-05FF-47E4-A55A-94D15E1C4475}" destId="{E08E80CE-4ACA-4303-A55C-E0FFC3F27B00}" srcOrd="3" destOrd="0" parTransId="{EB33F362-035E-4656-BE60-1A43F53A46AB}" sibTransId="{69881440-D433-4197-A190-593F20D05740}"/>
    <dgm:cxn modelId="{3F044CED-BA56-4875-9D19-4E8BEC3378E4}" type="presParOf" srcId="{5E10160E-7133-4F6F-8709-BABE79C5E4F5}" destId="{F9ED777C-D4C4-4925-B159-1A91B4192FCE}" srcOrd="0" destOrd="0" presId="urn:microsoft.com/office/officeart/2005/8/layout/cycle3"/>
    <dgm:cxn modelId="{23EFF83B-6E10-4165-9072-103524ABB221}" type="presParOf" srcId="{F9ED777C-D4C4-4925-B159-1A91B4192FCE}" destId="{39B05831-69DB-4D67-AEC1-860D58489A6D}" srcOrd="0" destOrd="0" presId="urn:microsoft.com/office/officeart/2005/8/layout/cycle3"/>
    <dgm:cxn modelId="{8F991EA5-0E0D-4C8F-B766-DB87C66A20E5}" type="presParOf" srcId="{F9ED777C-D4C4-4925-B159-1A91B4192FCE}" destId="{370CF767-22FC-4C72-A5B6-73FF5FDF7A58}" srcOrd="1" destOrd="0" presId="urn:microsoft.com/office/officeart/2005/8/layout/cycle3"/>
    <dgm:cxn modelId="{D174071F-C9A2-49AB-9C34-8203AD54A41A}" type="presParOf" srcId="{F9ED777C-D4C4-4925-B159-1A91B4192FCE}" destId="{3741774E-8114-4BA8-B167-1A498AF399F3}" srcOrd="2" destOrd="0" presId="urn:microsoft.com/office/officeart/2005/8/layout/cycle3"/>
    <dgm:cxn modelId="{7C5B9B24-5632-42EC-88DE-62819D1893E4}" type="presParOf" srcId="{F9ED777C-D4C4-4925-B159-1A91B4192FCE}" destId="{F89CF20C-DCB0-4F1B-AD31-236137F72913}" srcOrd="3" destOrd="0" presId="urn:microsoft.com/office/officeart/2005/8/layout/cycle3"/>
    <dgm:cxn modelId="{CBDA94A0-A290-4FEE-8AE7-9F70F76DB912}" type="presParOf" srcId="{F9ED777C-D4C4-4925-B159-1A91B4192FCE}" destId="{60DA43B5-D346-48F4-A723-914D316E0EE3}" srcOrd="4" destOrd="0" presId="urn:microsoft.com/office/officeart/2005/8/layout/cycle3"/>
    <dgm:cxn modelId="{D5CEF99F-5348-400B-88B6-928E3FDED65D}" type="presParOf" srcId="{F9ED777C-D4C4-4925-B159-1A91B4192FCE}" destId="{C67A6D56-F627-475B-B2BB-27F17C633F6F}" srcOrd="5" destOrd="0" presId="urn:microsoft.com/office/officeart/2005/8/layout/cycle3"/>
    <dgm:cxn modelId="{20F011EF-252A-4829-9844-B65FBE234D04}" type="presParOf" srcId="{F9ED777C-D4C4-4925-B159-1A91B4192FCE}" destId="{9375049E-8A3A-4D67-93BE-C287C347C579}" srcOrd="6" destOrd="0" presId="urn:microsoft.com/office/officeart/2005/8/layout/cycle3"/>
    <dgm:cxn modelId="{93C79FE6-5E24-479E-B57D-48ABD62BF85A}" type="presParOf" srcId="{F9ED777C-D4C4-4925-B159-1A91B4192FCE}" destId="{D455B002-113D-471C-8B01-758ADA6DEDE7}" srcOrd="7" destOrd="0" presId="urn:microsoft.com/office/officeart/2005/8/layout/cycle3"/>
    <dgm:cxn modelId="{94614BB0-3214-434B-ABEC-49535BEEB6CE}" type="presParOf" srcId="{F9ED777C-D4C4-4925-B159-1A91B4192FCE}" destId="{B145BB4E-B61E-4593-83AC-A21871C5C3D8}" srcOrd="8" destOrd="0" presId="urn:microsoft.com/office/officeart/2005/8/layout/cycle3"/>
    <dgm:cxn modelId="{C9F9B219-91C7-414A-B59B-E895F08C5228}" type="presParOf" srcId="{F9ED777C-D4C4-4925-B159-1A91B4192FCE}" destId="{C0F6EFC4-899D-4AB9-83F6-52740506E428}" srcOrd="9" destOrd="0" presId="urn:microsoft.com/office/officeart/2005/8/layout/cycle3"/>
    <dgm:cxn modelId="{D790E0DA-DD67-4E13-AF87-5ABA98E861E5}" type="presParOf" srcId="{F9ED777C-D4C4-4925-B159-1A91B4192FCE}" destId="{9D799858-33A8-47DB-87CB-CC9662A28C8D}" srcOrd="10" destOrd="0" presId="urn:microsoft.com/office/officeart/2005/8/layout/cycle3"/>
    <dgm:cxn modelId="{9F375399-4AE6-4ABC-900E-DAAD85F6D56A}" type="presParOf" srcId="{F9ED777C-D4C4-4925-B159-1A91B4192FCE}" destId="{21D7443A-53BD-4554-B0A1-7992FB988527}" srcOrd="11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813B3-4868-4CA1-8398-1959EBD50CD8}" type="datetimeFigureOut">
              <a:rPr lang="pt-BR" smtClean="0"/>
              <a:pPr/>
              <a:t>16/09/2021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B36B1-1B41-4AE2-99C0-331441AF6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8447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EDACE-4105-4F2F-8F7C-A1287D7C31BF}" type="datetimeFigureOut">
              <a:rPr lang="pt-BR" smtClean="0"/>
              <a:pPr/>
              <a:t>16/09/2021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A9DE2-218B-47C9-A1AA-A067A924C1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26245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>
          <a:xfrm>
            <a:off x="4211960" y="4805958"/>
            <a:ext cx="19202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E03495-67AE-4DB3-8601-43DD8D36530C}" type="datetime1">
              <a:rPr lang="pt-BR" smtClean="0"/>
              <a:pPr/>
              <a:t>16/09/2021</a:t>
            </a:fld>
            <a:endParaRPr lang="pt-BR" dirty="0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>
          <a:xfrm>
            <a:off x="6132200" y="4805958"/>
            <a:ext cx="456024" cy="27384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472A95-6E19-4F7D-BBCD-12CCC3E50ECF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4" name="Imagem 13" descr="C:\Users\Maldonado\Documents\02 Hortolândia\Logo 1 novo.pn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9239"/>
            <a:ext cx="1800199" cy="9407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15" name="Imagem 14" descr="C:\Users\Maldonado\Documents\02 Hortolândia\EGPH\LOGO EGPH.jp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1" y="4080865"/>
            <a:ext cx="2050415" cy="939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 descr="https://www.tcm.go.gov.br/escolatcm/wp-content/uploads/2016/12/rede_logo.png"/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633" b="38278"/>
          <a:stretch/>
        </p:blipFill>
        <p:spPr bwMode="auto">
          <a:xfrm>
            <a:off x="7020272" y="4476243"/>
            <a:ext cx="2016224" cy="504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779096" cy="857250"/>
          </a:xfrm>
        </p:spPr>
        <p:txBody>
          <a:bodyPr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pt-BR" dirty="0" smtClean="0"/>
              <a:t>Clique para editar o título mestre</a:t>
            </a:r>
            <a:endParaRPr kumimoji="0"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6B93E-A672-4DE2-89B8-CA3A331EABD7}" type="datetime1">
              <a:rPr lang="pt-BR" smtClean="0"/>
              <a:pPr/>
              <a:t>16/09/2021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72A95-6E19-4F7D-BBCD-12CCC3E50ECF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Imagem 8" descr="C:\Users\Maldonado\Documents\02 Hortolândia\EGPH\LOGO EGPH.jp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7494"/>
            <a:ext cx="1656184" cy="720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Conector reto 9"/>
          <p:cNvCxnSpPr/>
          <p:nvPr userDrawn="1"/>
        </p:nvCxnSpPr>
        <p:spPr>
          <a:xfrm>
            <a:off x="7308304" y="195486"/>
            <a:ext cx="0" cy="792088"/>
          </a:xfrm>
          <a:prstGeom prst="line">
            <a:avLst/>
          </a:prstGeom>
          <a:ln w="34925" cmpd="dbl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https://www.tcm.go.gov.br/escolatcm/wp-content/uploads/2016/12/rede_logo.pn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633" b="38278"/>
          <a:stretch/>
        </p:blipFill>
        <p:spPr bwMode="auto">
          <a:xfrm>
            <a:off x="35496" y="4641874"/>
            <a:ext cx="1800200" cy="450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156176" y="205980"/>
            <a:ext cx="1080120" cy="4194571"/>
          </a:xfrm>
        </p:spPr>
        <p:txBody>
          <a:bodyPr vert="eaVert"/>
          <a:lstStyle>
            <a:extLst/>
          </a:lstStyle>
          <a:p>
            <a:r>
              <a:rPr kumimoji="0" lang="pt-BR" dirty="0" smtClean="0"/>
              <a:t>Clique para editar o título mestre</a:t>
            </a:r>
            <a:endParaRPr kumimoji="0"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5698976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6F085B-D1A6-4CC8-9109-FF36D6008CA2}" type="datetime1">
              <a:rPr lang="pt-BR" smtClean="0"/>
              <a:pPr/>
              <a:t>16/09/2021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72A95-6E19-4F7D-BBCD-12CCC3E50ECF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Imagem 8" descr="C:\Users\Maldonado\Documents\02 Hortolândia\EGPH\LOGO EGPH.jp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7494"/>
            <a:ext cx="1656184" cy="720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Conector reto 9"/>
          <p:cNvCxnSpPr/>
          <p:nvPr userDrawn="1"/>
        </p:nvCxnSpPr>
        <p:spPr>
          <a:xfrm>
            <a:off x="7308304" y="195486"/>
            <a:ext cx="0" cy="792088"/>
          </a:xfrm>
          <a:prstGeom prst="line">
            <a:avLst/>
          </a:prstGeom>
          <a:ln w="34925" cmpd="dbl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https://www.tcm.go.gov.br/escolatcm/wp-content/uploads/2016/12/rede_logo.pn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633" b="38278"/>
          <a:stretch/>
        </p:blipFill>
        <p:spPr bwMode="auto">
          <a:xfrm>
            <a:off x="35496" y="4641874"/>
            <a:ext cx="1800200" cy="450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D454-7514-436E-A7D0-5A46355290CB}" type="datetime1">
              <a:rPr lang="pt-BR" smtClean="0"/>
              <a:pPr/>
              <a:t>16/09/2021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C545-7B83-4957-832C-DF04ADB37D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73643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C9F-FE5F-4060-A397-5E5AA1EEC428}" type="datetime1">
              <a:rPr lang="pt-BR" smtClean="0"/>
              <a:pPr/>
              <a:t>16/09/2021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C545-7B83-4957-832C-DF04ADB37D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03398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A4EE-CE97-486D-ADC7-73989101CEB9}" type="datetime1">
              <a:rPr lang="pt-BR" smtClean="0"/>
              <a:pPr/>
              <a:t>16/09/2021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C545-7B83-4957-832C-DF04ADB37D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45098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66C1-68D5-4B20-824A-94657E890FC4}" type="datetime1">
              <a:rPr lang="pt-BR" smtClean="0"/>
              <a:pPr/>
              <a:t>16/09/2021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C545-7B83-4957-832C-DF04ADB37D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99871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43C1-4EDD-41A8-9283-B6A5A084A300}" type="datetime1">
              <a:rPr lang="pt-BR" smtClean="0"/>
              <a:pPr/>
              <a:t>16/09/2021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C545-7B83-4957-832C-DF04ADB37D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7032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9744-D9AB-43DB-8A9A-20ED9DC751E5}" type="datetime1">
              <a:rPr lang="pt-BR" smtClean="0"/>
              <a:pPr/>
              <a:t>16/09/2021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C545-7B83-4957-832C-DF04ADB37D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0924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832C-9691-4151-96F3-3374AB083928}" type="datetime1">
              <a:rPr lang="pt-BR" smtClean="0"/>
              <a:pPr/>
              <a:t>16/09/2021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C545-7B83-4957-832C-DF04ADB37D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30908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ED5A-C95B-4C6F-9009-B428F2A0A568}" type="datetime1">
              <a:rPr lang="pt-BR" smtClean="0"/>
              <a:pPr/>
              <a:t>16/09/2021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C545-7B83-4957-832C-DF04ADB37D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00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10997"/>
            <a:ext cx="8229600" cy="3332961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t-BR" dirty="0" smtClean="0"/>
              <a:t>Clique para editar 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7380312" y="4803998"/>
            <a:ext cx="1085328" cy="274320"/>
          </a:xfrm>
        </p:spPr>
        <p:txBody>
          <a:bodyPr/>
          <a:lstStyle>
            <a:lvl1pPr>
              <a:defRPr sz="1200" b="1" i="1"/>
            </a:lvl1pPr>
            <a:extLst/>
          </a:lstStyle>
          <a:p>
            <a:fld id="{3E199FFA-DA39-4520-8534-C93BB17B4B61}" type="datetime1">
              <a:rPr lang="pt-BR" smtClean="0"/>
              <a:pPr/>
              <a:t>16/09/2021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5652120" y="4818186"/>
            <a:ext cx="1632087" cy="273844"/>
          </a:xfrm>
        </p:spPr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532440" y="4803998"/>
            <a:ext cx="480592" cy="273844"/>
          </a:xfrm>
        </p:spPr>
        <p:txBody>
          <a:bodyPr/>
          <a:lstStyle>
            <a:lvl1pPr>
              <a:defRPr sz="1200" b="1" i="1"/>
            </a:lvl1pPr>
            <a:extLst/>
          </a:lstStyle>
          <a:p>
            <a:fld id="{E5472A95-6E19-4F7D-BBCD-12CCC3E50ECF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05979"/>
            <a:ext cx="6707088" cy="857250"/>
          </a:xfrm>
        </p:spPr>
        <p:txBody>
          <a:bodyPr rtlCol="0"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pt-BR" dirty="0" smtClean="0"/>
              <a:t>Clique para editar o título mestre</a:t>
            </a:r>
            <a:endParaRPr kumimoji="0" lang="en-US" dirty="0"/>
          </a:p>
        </p:txBody>
      </p:sp>
      <p:pic>
        <p:nvPicPr>
          <p:cNvPr id="8" name="Imagem 7" descr="C:\Users\Maldonado\Documents\02 Hortolândia\EGPH\LOGO EGPH.jp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7494"/>
            <a:ext cx="1656184" cy="720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Conector reto 11"/>
          <p:cNvCxnSpPr/>
          <p:nvPr userDrawn="1"/>
        </p:nvCxnSpPr>
        <p:spPr>
          <a:xfrm>
            <a:off x="7308304" y="195486"/>
            <a:ext cx="0" cy="792088"/>
          </a:xfrm>
          <a:prstGeom prst="line">
            <a:avLst/>
          </a:prstGeom>
          <a:ln w="34925" cmpd="dbl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 descr="https://www.tcm.go.gov.br/escolatcm/wp-content/uploads/2016/12/rede_logo.pn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633" b="38278"/>
          <a:stretch/>
        </p:blipFill>
        <p:spPr bwMode="auto">
          <a:xfrm>
            <a:off x="35496" y="4641874"/>
            <a:ext cx="1800200" cy="450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68E1-68F3-441E-AA78-552A077C18EE}" type="datetime1">
              <a:rPr lang="pt-BR" smtClean="0"/>
              <a:pPr/>
              <a:t>16/09/2021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C545-7B83-4957-832C-DF04ADB37D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91776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AEC-4127-4C9E-81FF-0AD7C4D7F2F8}" type="datetime1">
              <a:rPr lang="pt-BR" smtClean="0"/>
              <a:pPr/>
              <a:t>16/09/2021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C545-7B83-4957-832C-DF04ADB37D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68917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7CC9-307F-4883-BF95-27E4D9A2678B}" type="datetime1">
              <a:rPr lang="pt-BR" smtClean="0"/>
              <a:pPr/>
              <a:t>16/09/2021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C545-7B83-4957-832C-DF04ADB37D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20071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009F-AD57-41D2-AE68-C5290618516D}" type="datetime1">
              <a:rPr lang="pt-BR" smtClean="0"/>
              <a:pPr/>
              <a:t>16/09/2021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C545-7B83-4957-832C-DF04ADB37D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3401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15670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dirty="0" smtClean="0"/>
              <a:t>Clique para editar o título mestre</a:t>
            </a:r>
            <a:endParaRPr kumimoji="0"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56070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5AE98B-8E78-491B-9812-FC1CBE2A9F1C}" type="datetime1">
              <a:rPr lang="pt-BR" smtClean="0"/>
              <a:pPr/>
              <a:t>16/09/2021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72A95-6E19-4F7D-BBCD-12CCC3E50EC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256725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256725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pic>
        <p:nvPicPr>
          <p:cNvPr id="11" name="Imagem 10" descr="C:\Users\Maldonado\Documents\02 Hortolândia\EGPH\LOGO EGPH.jp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7494"/>
            <a:ext cx="1656184" cy="720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Conector reto 11"/>
          <p:cNvCxnSpPr/>
          <p:nvPr userDrawn="1"/>
        </p:nvCxnSpPr>
        <p:spPr>
          <a:xfrm>
            <a:off x="7308304" y="195486"/>
            <a:ext cx="0" cy="792088"/>
          </a:xfrm>
          <a:prstGeom prst="line">
            <a:avLst/>
          </a:prstGeom>
          <a:ln w="34925" cmpd="dbl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 descr="https://www.tcm.go.gov.br/escolatcm/wp-content/uploads/2016/12/rede_logo.pn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633" b="38278"/>
          <a:stretch/>
        </p:blipFill>
        <p:spPr bwMode="auto">
          <a:xfrm>
            <a:off x="35496" y="4635003"/>
            <a:ext cx="1800200" cy="450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B58CAD-F9DF-41F0-861A-1F5B1524C5B5}" type="datetime1">
              <a:rPr lang="pt-BR" smtClean="0"/>
              <a:pPr/>
              <a:t>16/09/2021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72A95-6E19-4F7D-BBCD-12CCC3E50EC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205979"/>
            <a:ext cx="6779096" cy="857250"/>
          </a:xfrm>
        </p:spPr>
        <p:txBody>
          <a:bodyPr rtlCol="0">
            <a:noAutofit/>
          </a:bodyPr>
          <a:lstStyle>
            <a:lvl1pPr>
              <a:defRPr sz="3600"/>
            </a:lvl1pPr>
            <a:extLst/>
          </a:lstStyle>
          <a:p>
            <a:r>
              <a:rPr kumimoji="0" lang="pt-BR" dirty="0" smtClean="0"/>
              <a:t>Clique para editar o título mestre</a:t>
            </a:r>
            <a:endParaRPr kumimoji="0" lang="en-US" dirty="0"/>
          </a:p>
        </p:txBody>
      </p:sp>
      <p:pic>
        <p:nvPicPr>
          <p:cNvPr id="11" name="Imagem 10" descr="C:\Users\Maldonado\Documents\02 Hortolândia\EGPH\LOGO EGPH.jp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7494"/>
            <a:ext cx="1656184" cy="720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Conector reto 11"/>
          <p:cNvCxnSpPr/>
          <p:nvPr userDrawn="1"/>
        </p:nvCxnSpPr>
        <p:spPr>
          <a:xfrm>
            <a:off x="7308304" y="195486"/>
            <a:ext cx="0" cy="792088"/>
          </a:xfrm>
          <a:prstGeom prst="line">
            <a:avLst/>
          </a:prstGeom>
          <a:ln w="34925" cmpd="dbl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 descr="https://www.tcm.go.gov.br/escolatcm/wp-content/uploads/2016/12/rede_logo.pn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633" b="38278"/>
          <a:stretch/>
        </p:blipFill>
        <p:spPr bwMode="auto">
          <a:xfrm>
            <a:off x="27300" y="4624980"/>
            <a:ext cx="1800200" cy="450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6779096" cy="857250"/>
          </a:xfrm>
        </p:spPr>
        <p:txBody>
          <a:bodyPr anchor="ctr"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pt-BR" dirty="0" smtClean="0"/>
              <a:t>Clique para editar o título mestre</a:t>
            </a:r>
            <a:endParaRPr kumimoji="0"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795886"/>
            <a:ext cx="4040188" cy="648072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dirty="0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7" y="3795886"/>
            <a:ext cx="4041775" cy="648072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dirty="0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712665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dirty="0" smtClean="0"/>
              <a:t>Clique para editar 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712665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A5E5D9-E894-4BC6-8FC2-0E919A58ACF2}" type="datetime1">
              <a:rPr lang="pt-BR" smtClean="0"/>
              <a:pPr/>
              <a:t>16/09/2021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72A95-6E19-4F7D-BBCD-12CCC3E50ECF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2" name="Imagem 11" descr="C:\Users\Maldonado\Documents\02 Hortolândia\EGPH\LOGO EGPH.jp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7494"/>
            <a:ext cx="1656184" cy="720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Conector reto 12"/>
          <p:cNvCxnSpPr/>
          <p:nvPr userDrawn="1"/>
        </p:nvCxnSpPr>
        <p:spPr>
          <a:xfrm>
            <a:off x="7308304" y="195486"/>
            <a:ext cx="0" cy="792088"/>
          </a:xfrm>
          <a:prstGeom prst="line">
            <a:avLst/>
          </a:prstGeom>
          <a:ln w="34925" cmpd="dbl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 descr="https://www.tcm.go.gov.br/escolatcm/wp-content/uploads/2016/12/rede_logo.pn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633" b="38278"/>
          <a:stretch/>
        </p:blipFill>
        <p:spPr bwMode="auto">
          <a:xfrm>
            <a:off x="107504" y="4614979"/>
            <a:ext cx="1800200" cy="450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A086E-3D4C-4AB3-9217-9EF1556894CE}" type="datetime1">
              <a:rPr lang="pt-BR" smtClean="0"/>
              <a:pPr/>
              <a:t>16/09/2021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72A95-6E19-4F7D-BBCD-12CCC3E50EC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6779096" cy="857250"/>
          </a:xfrm>
        </p:spPr>
        <p:txBody>
          <a:bodyPr rtlCol="0"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pt-BR" dirty="0" smtClean="0"/>
              <a:t>Clique para editar o título mestre</a:t>
            </a:r>
            <a:endParaRPr kumimoji="0" lang="en-US" dirty="0"/>
          </a:p>
        </p:txBody>
      </p:sp>
      <p:pic>
        <p:nvPicPr>
          <p:cNvPr id="9" name="Imagem 8" descr="C:\Users\Maldonado\Documents\02 Hortolândia\EGPH\LOGO EGPH.jp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7494"/>
            <a:ext cx="1656184" cy="720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Conector reto 9"/>
          <p:cNvCxnSpPr/>
          <p:nvPr userDrawn="1"/>
        </p:nvCxnSpPr>
        <p:spPr>
          <a:xfrm>
            <a:off x="7308304" y="195486"/>
            <a:ext cx="0" cy="792088"/>
          </a:xfrm>
          <a:prstGeom prst="line">
            <a:avLst/>
          </a:prstGeom>
          <a:ln w="34925" cmpd="dbl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https://www.tcm.go.gov.br/escolatcm/wp-content/uploads/2016/12/rede_logo.pn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633" b="38278"/>
          <a:stretch/>
        </p:blipFill>
        <p:spPr bwMode="auto">
          <a:xfrm>
            <a:off x="35385" y="4641874"/>
            <a:ext cx="1800200" cy="450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D1E05C-3040-404A-843C-F8C0F0FF11CF}" type="datetime1">
              <a:rPr lang="pt-BR" smtClean="0"/>
              <a:pPr/>
              <a:t>16/09/2021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72A95-6E19-4F7D-BBCD-12CCC3E50ECF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 descr="C:\Users\Maldonado\Documents\02 Hortolândia\EGPH\LOGO EGPH.jp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7494"/>
            <a:ext cx="1656184" cy="720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ector reto 7"/>
          <p:cNvCxnSpPr/>
          <p:nvPr userDrawn="1"/>
        </p:nvCxnSpPr>
        <p:spPr>
          <a:xfrm>
            <a:off x="7308304" y="195486"/>
            <a:ext cx="0" cy="792088"/>
          </a:xfrm>
          <a:prstGeom prst="line">
            <a:avLst/>
          </a:prstGeom>
          <a:ln w="34925" cmpd="dbl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 descr="https://www.tcm.go.gov.br/escolatcm/wp-content/uploads/2016/12/rede_logo.pn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633" b="38278"/>
          <a:stretch/>
        </p:blipFill>
        <p:spPr bwMode="auto">
          <a:xfrm>
            <a:off x="35496" y="4637444"/>
            <a:ext cx="1800200" cy="450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657600"/>
            <a:ext cx="806489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756720" y="4016327"/>
            <a:ext cx="4559696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51520" y="205740"/>
            <a:ext cx="6984776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69E6429F-9E5F-4AC4-835D-457DAEC50DEA}" type="datetime1">
              <a:rPr lang="pt-BR" smtClean="0"/>
              <a:pPr/>
              <a:t>16/09/2021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72A95-6E19-4F7D-BBCD-12CCC3E50ECF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" name="Imagem 9" descr="C:\Users\Maldonado\Documents\02 Hortolândia\EGPH\LOGO EGPH.jp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7494"/>
            <a:ext cx="1656184" cy="720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to 10"/>
          <p:cNvCxnSpPr/>
          <p:nvPr userDrawn="1"/>
        </p:nvCxnSpPr>
        <p:spPr>
          <a:xfrm>
            <a:off x="7308304" y="195486"/>
            <a:ext cx="0" cy="792088"/>
          </a:xfrm>
          <a:prstGeom prst="line">
            <a:avLst/>
          </a:prstGeom>
          <a:ln w="34925" cmpd="dbl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 descr="https://www.tcm.go.gov.br/escolatcm/wp-content/uploads/2016/12/rede_logo.pn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633" b="38278"/>
          <a:stretch/>
        </p:blipFill>
        <p:spPr bwMode="auto">
          <a:xfrm>
            <a:off x="35496" y="4641874"/>
            <a:ext cx="1800200" cy="450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0A58AA6-C6A5-4575-8C75-4C8599049E79}" type="datetime1">
              <a:rPr lang="pt-BR" smtClean="0"/>
              <a:pPr/>
              <a:t>16/09/2021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472A95-6E19-4F7D-BBCD-12CCC3E50EC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pic>
        <p:nvPicPr>
          <p:cNvPr id="16" name="Imagem 15" descr="https://www.tcm.go.gov.br/escolatcm/wp-content/uploads/2016/12/rede_logo.pn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633" b="38278"/>
          <a:stretch/>
        </p:blipFill>
        <p:spPr bwMode="auto">
          <a:xfrm>
            <a:off x="35496" y="4671692"/>
            <a:ext cx="1800200" cy="450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B63FCE7-F0B0-44C4-9512-33E407DD83CF}" type="datetime1">
              <a:rPr lang="pt-BR" smtClean="0"/>
              <a:pPr/>
              <a:t>16/09/2021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5472A95-6E19-4F7D-BBCD-12CCC3E50E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0C7C4-1426-4E22-8DE7-8FDF4E51331A}" type="datetime1">
              <a:rPr lang="pt-BR" smtClean="0"/>
              <a:pPr/>
              <a:t>16/09/2021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7C545-7B83-4957-832C-DF04ADB37D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6818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avaliacaodesempenho@hortolandia.sp.gov.b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910" y="428611"/>
            <a:ext cx="7815290" cy="1928826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/>
              <a:t>PROADES: </a:t>
            </a:r>
            <a:br>
              <a:rPr lang="pt-BR" sz="3600" dirty="0" smtClean="0"/>
            </a:br>
            <a:r>
              <a:rPr lang="pt-BR" sz="3600" dirty="0" smtClean="0"/>
              <a:t>Programa de Avaliação de Desempenho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2786063"/>
            <a:ext cx="7772400" cy="822419"/>
          </a:xfrm>
        </p:spPr>
        <p:txBody>
          <a:bodyPr>
            <a:normAutofit fontScale="92500" lnSpcReduction="20000"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Módulo I  (Introdução) – Capacitação para </a:t>
            </a:r>
          </a:p>
          <a:p>
            <a:r>
              <a:rPr lang="pt-BR" sz="2800" b="1" dirty="0" smtClean="0">
                <a:solidFill>
                  <a:srgbClr val="C00000"/>
                </a:solidFill>
              </a:rPr>
              <a:t>Comitês e Gestores das Unidades de Avaliação</a:t>
            </a:r>
            <a:endParaRPr lang="pt-BR" sz="2800" b="1" dirty="0" smtClean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1406" y="4071948"/>
            <a:ext cx="1857356" cy="46857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tIns="144000" rtlCol="0" anchor="b" anchorCtr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1406" y="4572014"/>
            <a:ext cx="1857356" cy="46857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tIns="144000" rtlCol="0" anchor="b" anchorCtr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9220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110997"/>
            <a:ext cx="8229600" cy="3603893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r>
              <a:rPr lang="pt-BR" b="1" dirty="0" smtClean="0">
                <a:solidFill>
                  <a:srgbClr val="C00000"/>
                </a:solidFill>
              </a:rPr>
              <a:t>As unidades de avaliação</a:t>
            </a:r>
            <a:r>
              <a:rPr lang="pt-BR" dirty="0" smtClean="0"/>
              <a:t> equivalem a </a:t>
            </a:r>
            <a:r>
              <a:rPr lang="pt-BR" b="1" dirty="0" smtClean="0"/>
              <a:t>uma ou mais equipes de trabalho de uma unidade de trabalho – departamento,divisão, setor, coordenação </a:t>
            </a:r>
            <a:r>
              <a:rPr lang="pt-BR" b="1" dirty="0" err="1" smtClean="0"/>
              <a:t>etc</a:t>
            </a:r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>
                <a:solidFill>
                  <a:srgbClr val="FF0000"/>
                </a:solidFill>
              </a:rPr>
              <a:t>As unidades </a:t>
            </a:r>
            <a:r>
              <a:rPr lang="pt-BR" b="1" dirty="0" smtClean="0"/>
              <a:t>de trabalho </a:t>
            </a:r>
            <a:r>
              <a:rPr lang="pt-BR" b="1" dirty="0" smtClean="0">
                <a:solidFill>
                  <a:srgbClr val="FF0000"/>
                </a:solidFill>
              </a:rPr>
              <a:t>descentralizadas</a:t>
            </a:r>
            <a:r>
              <a:rPr lang="pt-BR" b="1" dirty="0" smtClean="0"/>
              <a:t> constituir-se-ão como unidades de avaliação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PROADES: Unidades de Avaliação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equip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8696"/>
          <a:stretch>
            <a:fillRect/>
          </a:stretch>
        </p:blipFill>
        <p:spPr>
          <a:xfrm>
            <a:off x="3357554" y="1285866"/>
            <a:ext cx="1643073" cy="1000131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>PROADES: Unidades de Avaliação</a:t>
            </a:r>
            <a:br>
              <a:rPr lang="pt-BR" sz="2800" dirty="0" smtClean="0"/>
            </a:br>
            <a:r>
              <a:rPr lang="pt-BR" sz="2800" dirty="0" smtClean="0"/>
              <a:t>		</a:t>
            </a:r>
            <a:endParaRPr lang="pt-BR" sz="2800" dirty="0"/>
          </a:p>
        </p:txBody>
      </p:sp>
      <p:pic>
        <p:nvPicPr>
          <p:cNvPr id="6" name="Espaço Reservado para Conteúdo 4" descr="equipe.png"/>
          <p:cNvPicPr>
            <a:picLocks noChangeAspect="1"/>
          </p:cNvPicPr>
          <p:nvPr/>
        </p:nvPicPr>
        <p:blipFill>
          <a:blip r:embed="rId2" cstate="print"/>
          <a:srcRect b="8696"/>
          <a:stretch>
            <a:fillRect/>
          </a:stretch>
        </p:blipFill>
        <p:spPr>
          <a:xfrm>
            <a:off x="2214546" y="2500312"/>
            <a:ext cx="1643073" cy="1000131"/>
          </a:xfrm>
          <a:prstGeom prst="rect">
            <a:avLst/>
          </a:prstGeom>
        </p:spPr>
      </p:pic>
      <p:pic>
        <p:nvPicPr>
          <p:cNvPr id="7" name="Espaço Reservado para Conteúdo 4" descr="equipe.png"/>
          <p:cNvPicPr>
            <a:picLocks noChangeAspect="1"/>
          </p:cNvPicPr>
          <p:nvPr/>
        </p:nvPicPr>
        <p:blipFill>
          <a:blip r:embed="rId2" cstate="print"/>
          <a:srcRect b="8696"/>
          <a:stretch>
            <a:fillRect/>
          </a:stretch>
        </p:blipFill>
        <p:spPr>
          <a:xfrm>
            <a:off x="4572000" y="2500312"/>
            <a:ext cx="1643073" cy="1000131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928794" y="3714758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... ou mais equipes de trabalho podem compor uma unidade de avaliação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4000496" y="2714626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+</a:t>
            </a:r>
            <a:endParaRPr lang="pt-BR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600" b="1" dirty="0" smtClean="0"/>
              <a:t>	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PROADES: Unidades de Avaliação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00034" y="1285866"/>
            <a:ext cx="81439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lnSpc>
                <a:spcPct val="120000"/>
              </a:lnSpc>
              <a:buNone/>
            </a:pPr>
            <a:r>
              <a:rPr lang="pt-BR" sz="1600" b="1" dirty="0" smtClean="0"/>
              <a:t>Haverá em cada unidade de avaliação pelo menos uma equipe de trabalho </a:t>
            </a:r>
            <a:r>
              <a:rPr lang="pt-BR" sz="1600" dirty="0" smtClean="0"/>
              <a:t>ficando </a:t>
            </a:r>
            <a:r>
              <a:rPr lang="pt-BR" sz="1600" b="1" dirty="0" smtClean="0"/>
              <a:t>vedada a sua constituição com apenas um servidor.</a:t>
            </a:r>
            <a:r>
              <a:rPr lang="pt-BR" sz="1600" dirty="0" smtClean="0"/>
              <a:t> </a:t>
            </a:r>
          </a:p>
          <a:p>
            <a:pPr marL="109728" indent="0">
              <a:lnSpc>
                <a:spcPct val="120000"/>
              </a:lnSpc>
              <a:buNone/>
            </a:pPr>
            <a:endParaRPr lang="pt-BR" sz="1600" dirty="0" smtClean="0"/>
          </a:p>
          <a:p>
            <a:pPr marL="109728">
              <a:lnSpc>
                <a:spcPct val="120000"/>
              </a:lnSpc>
            </a:pPr>
            <a:r>
              <a:rPr lang="pt-BR" sz="1600" dirty="0" smtClean="0"/>
              <a:t>As </a:t>
            </a:r>
            <a:r>
              <a:rPr lang="pt-BR" sz="1600" b="1" dirty="0" smtClean="0">
                <a:solidFill>
                  <a:srgbClr val="C00000"/>
                </a:solidFill>
              </a:rPr>
              <a:t>unidades de avaliação </a:t>
            </a:r>
            <a:r>
              <a:rPr lang="pt-BR" sz="1600" b="1" dirty="0" smtClean="0"/>
              <a:t>eventualmente compostas somente por servidores cedidos ou, ainda, somente por servidores em função gratificada ou cargo em comissão ou de agente político</a:t>
            </a:r>
            <a:r>
              <a:rPr lang="pt-BR" sz="1600" b="1" dirty="0" smtClean="0">
                <a:solidFill>
                  <a:srgbClr val="C00000"/>
                </a:solidFill>
              </a:rPr>
              <a:t>, deverão ser identificadas e incluídas no programa.</a:t>
            </a:r>
          </a:p>
          <a:p>
            <a:pPr marL="109728">
              <a:lnSpc>
                <a:spcPct val="120000"/>
              </a:lnSpc>
            </a:pPr>
            <a:endParaRPr lang="pt-BR" sz="1600" b="1" dirty="0" smtClean="0">
              <a:solidFill>
                <a:srgbClr val="C00000"/>
              </a:solidFill>
            </a:endParaRPr>
          </a:p>
          <a:p>
            <a:pPr marL="109728">
              <a:lnSpc>
                <a:spcPct val="120000"/>
              </a:lnSpc>
            </a:pPr>
            <a:r>
              <a:rPr lang="pt-BR" sz="1600" b="1" dirty="0" smtClean="0">
                <a:solidFill>
                  <a:srgbClr val="C00000"/>
                </a:solidFill>
              </a:rPr>
              <a:t>O programa aplica-se também aos servidores ocupantes de cargos de chefia, coordenação, assessoria, direção e supervisão, podendo ocorrer que um só dirigente seja responsável ou, mesmo, integrante de mais de uma unidade de avaliação.</a:t>
            </a:r>
          </a:p>
          <a:p>
            <a:pPr marL="109728">
              <a:lnSpc>
                <a:spcPct val="12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 </a:t>
            </a:r>
            <a:endParaRPr lang="pt-BR" dirty="0" smtClean="0"/>
          </a:p>
          <a:p>
            <a:pPr marL="109728" indent="0">
              <a:lnSpc>
                <a:spcPct val="120000"/>
              </a:lnSpc>
              <a:buNone/>
            </a:pPr>
            <a:endParaRPr lang="pt-BR" dirty="0" smtClean="0"/>
          </a:p>
          <a:p>
            <a:pPr marL="109728" indent="0">
              <a:lnSpc>
                <a:spcPct val="120000"/>
              </a:lnSpc>
              <a:buNone/>
            </a:pPr>
            <a:endParaRPr lang="pt-BR" dirty="0" smtClean="0"/>
          </a:p>
          <a:p>
            <a:pPr marL="109728" indent="0">
              <a:lnSpc>
                <a:spcPct val="120000"/>
              </a:lnSpc>
              <a:buNone/>
            </a:pPr>
            <a:endParaRPr lang="pt-BR" dirty="0" smtClean="0"/>
          </a:p>
          <a:p>
            <a:pPr marL="109728" indent="0">
              <a:lnSpc>
                <a:spcPct val="120000"/>
              </a:lnSpc>
              <a:buNone/>
            </a:pPr>
            <a:endParaRPr lang="pt-BR" dirty="0" smtClean="0"/>
          </a:p>
        </p:txBody>
      </p:sp>
      <p:pic>
        <p:nvPicPr>
          <p:cNvPr id="6" name="Picture 3" descr="C:\Users\Rosemeiresantos\Pictures\uma só pessoa.jpg"/>
          <p:cNvPicPr>
            <a:picLocks noChangeAspect="1" noChangeArrowheads="1"/>
          </p:cNvPicPr>
          <p:nvPr/>
        </p:nvPicPr>
        <p:blipFill>
          <a:blip r:embed="rId2" cstate="print"/>
          <a:srcRect b="5882"/>
          <a:stretch>
            <a:fillRect/>
          </a:stretch>
        </p:blipFill>
        <p:spPr bwMode="auto">
          <a:xfrm>
            <a:off x="4286248" y="1571618"/>
            <a:ext cx="714380" cy="71438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4786314" y="1857370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275606"/>
            <a:ext cx="8784976" cy="3240360"/>
          </a:xfrm>
        </p:spPr>
        <p:txBody>
          <a:bodyPr numCol="3">
            <a:normAutofit fontScale="92500"/>
          </a:bodyPr>
          <a:lstStyle/>
          <a:p>
            <a:pPr marL="1588" indent="0">
              <a:lnSpc>
                <a:spcPct val="120000"/>
              </a:lnSpc>
              <a:buNone/>
            </a:pPr>
            <a:r>
              <a:rPr lang="pt-BR" b="1" dirty="0" smtClean="0"/>
              <a:t>SMAGP</a:t>
            </a:r>
            <a:r>
              <a:rPr lang="pt-BR" b="1" dirty="0"/>
              <a:t>	</a:t>
            </a:r>
            <a:r>
              <a:rPr lang="pt-BR" b="1" dirty="0" smtClean="0"/>
              <a:t>07 </a:t>
            </a:r>
            <a:endParaRPr lang="pt-BR" b="1" dirty="0"/>
          </a:p>
          <a:p>
            <a:pPr marL="1588" indent="0">
              <a:lnSpc>
                <a:spcPct val="120000"/>
              </a:lnSpc>
              <a:buNone/>
            </a:pPr>
            <a:r>
              <a:rPr lang="pt-BR" b="1" dirty="0">
                <a:solidFill>
                  <a:srgbClr val="C00000"/>
                </a:solidFill>
              </a:rPr>
              <a:t>SMAJ	</a:t>
            </a:r>
            <a:r>
              <a:rPr lang="pt-BR" b="1" dirty="0" smtClean="0">
                <a:solidFill>
                  <a:srgbClr val="C00000"/>
                </a:solidFill>
              </a:rPr>
              <a:t>	03</a:t>
            </a:r>
            <a:endParaRPr lang="pt-BR" b="1" dirty="0">
              <a:solidFill>
                <a:srgbClr val="C00000"/>
              </a:solidFill>
            </a:endParaRPr>
          </a:p>
          <a:p>
            <a:pPr marL="1588" indent="0">
              <a:lnSpc>
                <a:spcPct val="120000"/>
              </a:lnSpc>
              <a:buNone/>
            </a:pPr>
            <a:r>
              <a:rPr lang="pt-BR" b="1" dirty="0" err="1"/>
              <a:t>SMCult</a:t>
            </a:r>
            <a:r>
              <a:rPr lang="pt-BR" b="1" dirty="0"/>
              <a:t>	</a:t>
            </a:r>
            <a:r>
              <a:rPr lang="pt-BR" b="1" dirty="0" smtClean="0"/>
              <a:t>05</a:t>
            </a:r>
            <a:endParaRPr lang="pt-BR" b="1" dirty="0"/>
          </a:p>
          <a:p>
            <a:pPr marL="1588" indent="0">
              <a:lnSpc>
                <a:spcPct val="120000"/>
              </a:lnSpc>
              <a:buNone/>
            </a:pPr>
            <a:r>
              <a:rPr lang="pt-BR" b="1" dirty="0">
                <a:solidFill>
                  <a:srgbClr val="C00000"/>
                </a:solidFill>
              </a:rPr>
              <a:t>SMDETTI	</a:t>
            </a:r>
            <a:r>
              <a:rPr lang="pt-BR" b="1" dirty="0" smtClean="0">
                <a:solidFill>
                  <a:srgbClr val="C00000"/>
                </a:solidFill>
              </a:rPr>
              <a:t>03</a:t>
            </a:r>
            <a:endParaRPr lang="pt-BR" b="1" dirty="0">
              <a:solidFill>
                <a:srgbClr val="C00000"/>
              </a:solidFill>
            </a:endParaRPr>
          </a:p>
          <a:p>
            <a:pPr marL="1588" indent="0">
              <a:lnSpc>
                <a:spcPct val="120000"/>
              </a:lnSpc>
              <a:buNone/>
            </a:pPr>
            <a:r>
              <a:rPr lang="pt-BR" b="1" dirty="0"/>
              <a:t>SMECT	</a:t>
            </a:r>
            <a:r>
              <a:rPr lang="pt-BR" b="1" dirty="0" smtClean="0"/>
              <a:t>	62</a:t>
            </a:r>
            <a:endParaRPr lang="pt-BR" b="1" dirty="0"/>
          </a:p>
          <a:p>
            <a:pPr marL="1588" indent="0">
              <a:lnSpc>
                <a:spcPct val="120000"/>
              </a:lnSpc>
              <a:buNone/>
            </a:pPr>
            <a:r>
              <a:rPr lang="pt-BR" b="1" dirty="0">
                <a:solidFill>
                  <a:srgbClr val="C00000"/>
                </a:solidFill>
              </a:rPr>
              <a:t>SMEL	</a:t>
            </a:r>
            <a:r>
              <a:rPr lang="pt-BR" b="1" dirty="0" smtClean="0">
                <a:solidFill>
                  <a:srgbClr val="C00000"/>
                </a:solidFill>
              </a:rPr>
              <a:t>	06</a:t>
            </a:r>
            <a:endParaRPr lang="pt-BR" b="1" dirty="0">
              <a:solidFill>
                <a:srgbClr val="C00000"/>
              </a:solidFill>
            </a:endParaRPr>
          </a:p>
          <a:p>
            <a:pPr marL="1588" indent="0">
              <a:lnSpc>
                <a:spcPct val="120000"/>
              </a:lnSpc>
              <a:buNone/>
            </a:pPr>
            <a:r>
              <a:rPr lang="pt-BR" b="1" dirty="0"/>
              <a:t>SMF	</a:t>
            </a:r>
            <a:r>
              <a:rPr lang="pt-BR" b="1" dirty="0" smtClean="0"/>
              <a:t>	02</a:t>
            </a:r>
            <a:endParaRPr lang="pt-BR" b="1" dirty="0"/>
          </a:p>
          <a:p>
            <a:pPr marL="1588" indent="0">
              <a:lnSpc>
                <a:spcPct val="120000"/>
              </a:lnSpc>
              <a:buNone/>
            </a:pPr>
            <a:r>
              <a:rPr lang="pt-BR" b="1" dirty="0" err="1">
                <a:solidFill>
                  <a:srgbClr val="C00000"/>
                </a:solidFill>
              </a:rPr>
              <a:t>SMGov</a:t>
            </a:r>
            <a:r>
              <a:rPr lang="pt-BR" b="1" dirty="0">
                <a:solidFill>
                  <a:srgbClr val="C00000"/>
                </a:solidFill>
              </a:rPr>
              <a:t>	</a:t>
            </a:r>
            <a:r>
              <a:rPr lang="pt-BR" b="1" dirty="0" smtClean="0">
                <a:solidFill>
                  <a:srgbClr val="C00000"/>
                </a:solidFill>
              </a:rPr>
              <a:t>06</a:t>
            </a:r>
            <a:endParaRPr lang="pt-BR" b="1" dirty="0">
              <a:solidFill>
                <a:srgbClr val="C00000"/>
              </a:solidFill>
            </a:endParaRPr>
          </a:p>
          <a:p>
            <a:pPr marL="1588" indent="0">
              <a:lnSpc>
                <a:spcPct val="120000"/>
              </a:lnSpc>
              <a:buNone/>
            </a:pPr>
            <a:r>
              <a:rPr lang="pt-BR" b="1" dirty="0"/>
              <a:t>SMH	</a:t>
            </a:r>
            <a:r>
              <a:rPr lang="pt-BR" b="1" dirty="0" smtClean="0"/>
              <a:t>	02</a:t>
            </a:r>
            <a:endParaRPr lang="pt-BR" b="1" dirty="0"/>
          </a:p>
          <a:p>
            <a:pPr marL="1588" indent="0">
              <a:lnSpc>
                <a:spcPct val="120000"/>
              </a:lnSpc>
              <a:buNone/>
            </a:pPr>
            <a:r>
              <a:rPr lang="pt-BR" b="1" dirty="0">
                <a:solidFill>
                  <a:srgbClr val="C00000"/>
                </a:solidFill>
              </a:rPr>
              <a:t>SMIDS	</a:t>
            </a:r>
            <a:r>
              <a:rPr lang="pt-BR" b="1" dirty="0" smtClean="0">
                <a:solidFill>
                  <a:srgbClr val="C00000"/>
                </a:solidFill>
              </a:rPr>
              <a:t>	10</a:t>
            </a:r>
            <a:endParaRPr lang="pt-BR" b="1" dirty="0">
              <a:solidFill>
                <a:srgbClr val="C00000"/>
              </a:solidFill>
            </a:endParaRPr>
          </a:p>
          <a:p>
            <a:pPr marL="1588" indent="0">
              <a:lnSpc>
                <a:spcPct val="120000"/>
              </a:lnSpc>
              <a:buNone/>
            </a:pPr>
            <a:r>
              <a:rPr lang="pt-BR" b="1" dirty="0"/>
              <a:t>SMMADS	</a:t>
            </a:r>
            <a:r>
              <a:rPr lang="pt-BR" b="1" dirty="0" smtClean="0"/>
              <a:t>05</a:t>
            </a:r>
            <a:endParaRPr lang="pt-BR" b="1" dirty="0"/>
          </a:p>
          <a:p>
            <a:pPr marL="1588" indent="0">
              <a:lnSpc>
                <a:spcPct val="120000"/>
              </a:lnSpc>
              <a:buNone/>
            </a:pPr>
            <a:r>
              <a:rPr lang="pt-BR" b="1" dirty="0">
                <a:solidFill>
                  <a:srgbClr val="C00000"/>
                </a:solidFill>
              </a:rPr>
              <a:t>SMMU	</a:t>
            </a:r>
            <a:r>
              <a:rPr lang="pt-BR" b="1" dirty="0" smtClean="0">
                <a:solidFill>
                  <a:srgbClr val="C00000"/>
                </a:solidFill>
              </a:rPr>
              <a:t>02</a:t>
            </a:r>
            <a:endParaRPr lang="pt-BR" b="1" dirty="0">
              <a:solidFill>
                <a:srgbClr val="C00000"/>
              </a:solidFill>
            </a:endParaRPr>
          </a:p>
          <a:p>
            <a:pPr marL="1588" indent="0">
              <a:lnSpc>
                <a:spcPct val="120000"/>
              </a:lnSpc>
              <a:buNone/>
            </a:pPr>
            <a:r>
              <a:rPr lang="pt-BR" b="1" dirty="0"/>
              <a:t>SMO	</a:t>
            </a:r>
            <a:r>
              <a:rPr lang="pt-BR" b="1" dirty="0" smtClean="0"/>
              <a:t>	  04</a:t>
            </a:r>
            <a:endParaRPr lang="pt-BR" b="1" dirty="0"/>
          </a:p>
          <a:p>
            <a:pPr marL="1588" indent="0">
              <a:lnSpc>
                <a:spcPct val="120000"/>
              </a:lnSpc>
              <a:buNone/>
            </a:pPr>
            <a:r>
              <a:rPr lang="pt-BR" b="1" dirty="0">
                <a:solidFill>
                  <a:srgbClr val="C00000"/>
                </a:solidFill>
              </a:rPr>
              <a:t>SMPUGE	</a:t>
            </a:r>
            <a:r>
              <a:rPr lang="pt-BR" b="1" dirty="0" smtClean="0">
                <a:solidFill>
                  <a:srgbClr val="C00000"/>
                </a:solidFill>
              </a:rPr>
              <a:t>  07</a:t>
            </a:r>
            <a:endParaRPr lang="pt-BR" b="1" dirty="0">
              <a:solidFill>
                <a:srgbClr val="C00000"/>
              </a:solidFill>
            </a:endParaRPr>
          </a:p>
          <a:p>
            <a:pPr marL="1588" indent="0">
              <a:lnSpc>
                <a:spcPct val="120000"/>
              </a:lnSpc>
              <a:buNone/>
            </a:pPr>
            <a:r>
              <a:rPr lang="pt-BR" b="1" dirty="0"/>
              <a:t>SMS	</a:t>
            </a:r>
            <a:r>
              <a:rPr lang="pt-BR" b="1" dirty="0" smtClean="0"/>
              <a:t>	  39</a:t>
            </a:r>
            <a:endParaRPr lang="pt-BR" b="1" dirty="0"/>
          </a:p>
          <a:p>
            <a:pPr marL="1588" indent="0">
              <a:lnSpc>
                <a:spcPct val="120000"/>
              </a:lnSpc>
              <a:buNone/>
            </a:pPr>
            <a:r>
              <a:rPr lang="pt-BR" b="1" dirty="0" err="1">
                <a:solidFill>
                  <a:srgbClr val="C00000"/>
                </a:solidFill>
              </a:rPr>
              <a:t>SMSeg</a:t>
            </a:r>
            <a:r>
              <a:rPr lang="pt-BR" b="1" dirty="0">
                <a:solidFill>
                  <a:srgbClr val="C00000"/>
                </a:solidFill>
              </a:rPr>
              <a:t>	</a:t>
            </a:r>
            <a:r>
              <a:rPr lang="pt-BR" b="1" dirty="0" smtClean="0">
                <a:solidFill>
                  <a:srgbClr val="C00000"/>
                </a:solidFill>
              </a:rPr>
              <a:t>	  03</a:t>
            </a:r>
            <a:endParaRPr lang="pt-BR" b="1" dirty="0">
              <a:solidFill>
                <a:srgbClr val="C00000"/>
              </a:solidFill>
            </a:endParaRPr>
          </a:p>
          <a:p>
            <a:pPr marL="1588" indent="0">
              <a:lnSpc>
                <a:spcPct val="120000"/>
              </a:lnSpc>
              <a:buNone/>
            </a:pPr>
            <a:r>
              <a:rPr lang="pt-BR" b="1" dirty="0"/>
              <a:t>SMSU	</a:t>
            </a:r>
            <a:r>
              <a:rPr lang="pt-BR" b="1" dirty="0" smtClean="0"/>
              <a:t>	  03</a:t>
            </a:r>
            <a:endParaRPr lang="pt-BR" b="1" dirty="0"/>
          </a:p>
          <a:p>
            <a:pPr marL="1588" indent="0">
              <a:lnSpc>
                <a:spcPct val="120000"/>
              </a:lnSpc>
              <a:buNone/>
            </a:pPr>
            <a:r>
              <a:rPr lang="pt-BR" b="1" dirty="0" smtClean="0">
                <a:solidFill>
                  <a:srgbClr val="C00000"/>
                </a:solidFill>
              </a:rPr>
              <a:t>Total =&gt;</a:t>
            </a:r>
            <a:r>
              <a:rPr lang="pt-BR" b="1" dirty="0">
                <a:solidFill>
                  <a:srgbClr val="C00000"/>
                </a:solidFill>
              </a:rPr>
              <a:t>	</a:t>
            </a:r>
            <a:r>
              <a:rPr lang="pt-BR" b="1" dirty="0" smtClean="0">
                <a:solidFill>
                  <a:srgbClr val="C00000"/>
                </a:solidFill>
              </a:rPr>
              <a:t>169 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6707088" cy="720080"/>
          </a:xfrm>
        </p:spPr>
        <p:txBody>
          <a:bodyPr>
            <a:normAutofit/>
          </a:bodyPr>
          <a:lstStyle/>
          <a:p>
            <a:r>
              <a:rPr lang="pt-BR" dirty="0"/>
              <a:t>PROADES: </a:t>
            </a:r>
            <a:r>
              <a:rPr lang="pt-BR" dirty="0" smtClean="0"/>
              <a:t>Unidades de Avaliação</a:t>
            </a:r>
            <a:endParaRPr lang="pt-BR" sz="2700" dirty="0"/>
          </a:p>
        </p:txBody>
      </p:sp>
    </p:spTree>
    <p:extLst>
      <p:ext uri="{BB962C8B-B14F-4D97-AF65-F5344CB8AC3E}">
        <p14:creationId xmlns="" xmlns:p14="http://schemas.microsoft.com/office/powerpoint/2010/main" val="300316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357304"/>
            <a:ext cx="8229600" cy="308665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b="1" dirty="0" smtClean="0">
                <a:solidFill>
                  <a:srgbClr val="FF0000"/>
                </a:solidFill>
              </a:rPr>
              <a:t>   Caberá aos comitês locais de avaliação manter atualizado o cadastro das equipes e os servidores que compõem cada unidade de avaliação</a:t>
            </a:r>
            <a:r>
              <a:rPr lang="pt-BR" dirty="0" smtClean="0">
                <a:solidFill>
                  <a:srgbClr val="FF0000"/>
                </a:solidFill>
              </a:rPr>
              <a:t>, observando-se as disposições quanto ao </a:t>
            </a:r>
            <a:r>
              <a:rPr lang="pt-BR" b="1" dirty="0" smtClean="0">
                <a:solidFill>
                  <a:srgbClr val="FF0000"/>
                </a:solidFill>
              </a:rPr>
              <a:t>exercício em mais de uma unidade ou em unidade de trabalho diversa da sua lotação formal</a:t>
            </a:r>
            <a:r>
              <a:rPr lang="pt-BR" dirty="0" smtClean="0">
                <a:solidFill>
                  <a:srgbClr val="FF0000"/>
                </a:solidFill>
              </a:rPr>
              <a:t>. 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14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14302"/>
            <a:ext cx="6707088" cy="857250"/>
          </a:xfrm>
        </p:spPr>
        <p:txBody>
          <a:bodyPr/>
          <a:lstStyle/>
          <a:p>
            <a:r>
              <a:rPr lang="pt-BR" dirty="0" smtClean="0"/>
              <a:t>PROADES: Unidades de Avaliação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275606"/>
            <a:ext cx="7772400" cy="2351150"/>
          </a:xfrm>
        </p:spPr>
        <p:txBody>
          <a:bodyPr>
            <a:normAutofit/>
          </a:bodyPr>
          <a:lstStyle/>
          <a:p>
            <a:r>
              <a:rPr lang="pt-BR" dirty="0"/>
              <a:t>PROADES:</a:t>
            </a:r>
            <a:br>
              <a:rPr lang="pt-BR" dirty="0"/>
            </a:br>
            <a:r>
              <a:rPr lang="pt-BR" dirty="0" smtClean="0"/>
              <a:t>Comitês Locais de Avaliação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372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915566"/>
            <a:ext cx="8784976" cy="3693001"/>
          </a:xfrm>
        </p:spPr>
        <p:txBody>
          <a:bodyPr>
            <a:normAutofit fontScale="70000" lnSpcReduction="20000"/>
          </a:bodyPr>
          <a:lstStyle/>
          <a:p>
            <a:pPr marL="1588" indent="0">
              <a:lnSpc>
                <a:spcPct val="120000"/>
              </a:lnSpc>
              <a:buNone/>
            </a:pPr>
            <a:r>
              <a:rPr lang="pt-BR" b="1" dirty="0"/>
              <a:t>Dec. 4.147/2019, </a:t>
            </a:r>
            <a:r>
              <a:rPr lang="pt-BR" b="1" dirty="0" err="1" smtClean="0"/>
              <a:t>arts</a:t>
            </a:r>
            <a:r>
              <a:rPr lang="pt-BR" b="1" dirty="0" smtClean="0"/>
              <a:t>. 11 a 13</a:t>
            </a:r>
            <a:endParaRPr lang="pt-BR" b="1" dirty="0"/>
          </a:p>
          <a:p>
            <a:pPr marL="109728" indent="0">
              <a:lnSpc>
                <a:spcPct val="120000"/>
              </a:lnSpc>
              <a:buNone/>
            </a:pPr>
            <a:r>
              <a:rPr lang="pt-BR" b="1" dirty="0" smtClean="0">
                <a:solidFill>
                  <a:srgbClr val="C00000"/>
                </a:solidFill>
              </a:rPr>
              <a:t>Em cada unidade de avaliação identificada deverá ser composto um comitê local de avaliação de desempenho</a:t>
            </a:r>
            <a:r>
              <a:rPr lang="pt-BR" dirty="0" smtClean="0"/>
              <a:t>, (...), composto pelas seguintes representações, com poder decisório em relação aos seus representados:</a:t>
            </a:r>
          </a:p>
          <a:p>
            <a:pPr marL="361950" indent="0">
              <a:lnSpc>
                <a:spcPct val="120000"/>
              </a:lnSpc>
              <a:buNone/>
            </a:pPr>
            <a:r>
              <a:rPr lang="pt-BR" b="1" dirty="0" smtClean="0"/>
              <a:t>I – </a:t>
            </a:r>
            <a:r>
              <a:rPr lang="pt-BR" dirty="0" smtClean="0"/>
              <a:t>das </a:t>
            </a:r>
            <a:r>
              <a:rPr lang="pt-BR" b="1" dirty="0" smtClean="0"/>
              <a:t>equipes de trabalho, eleita por seus pares</a:t>
            </a:r>
            <a:r>
              <a:rPr lang="pt-BR" dirty="0" smtClean="0"/>
              <a:t>; </a:t>
            </a:r>
          </a:p>
          <a:p>
            <a:pPr marL="361950" indent="0">
              <a:lnSpc>
                <a:spcPct val="120000"/>
              </a:lnSpc>
              <a:buNone/>
            </a:pPr>
            <a:r>
              <a:rPr lang="pt-BR" b="1" dirty="0" smtClean="0"/>
              <a:t>II –</a:t>
            </a:r>
            <a:r>
              <a:rPr lang="pt-BR" dirty="0" smtClean="0"/>
              <a:t> da </a:t>
            </a:r>
            <a:r>
              <a:rPr lang="pt-BR" b="1" dirty="0" smtClean="0">
                <a:solidFill>
                  <a:srgbClr val="C00000"/>
                </a:solidFill>
              </a:rPr>
              <a:t>administração municipal, indicada por esta</a:t>
            </a:r>
            <a:r>
              <a:rPr lang="pt-BR" dirty="0" smtClean="0"/>
              <a:t>; e,</a:t>
            </a:r>
          </a:p>
          <a:p>
            <a:pPr marL="361950" indent="0">
              <a:lnSpc>
                <a:spcPct val="120000"/>
              </a:lnSpc>
              <a:buNone/>
            </a:pPr>
            <a:r>
              <a:rPr lang="pt-BR" b="1" dirty="0" smtClean="0"/>
              <a:t>III –</a:t>
            </a:r>
            <a:r>
              <a:rPr lang="pt-BR" dirty="0" smtClean="0"/>
              <a:t> dos </a:t>
            </a:r>
            <a:r>
              <a:rPr lang="pt-BR" b="1" dirty="0" smtClean="0"/>
              <a:t>usuários, escolhida por seus pares</a:t>
            </a:r>
            <a:r>
              <a:rPr lang="pt-BR" dirty="0" smtClean="0"/>
              <a:t>.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pt-BR" dirty="0" smtClean="0"/>
              <a:t>O comitê local de avaliação de desempenho terá </a:t>
            </a:r>
            <a:r>
              <a:rPr lang="pt-BR" b="1" dirty="0" smtClean="0"/>
              <a:t>número total de componentes definido pela própria unidade</a:t>
            </a:r>
            <a:r>
              <a:rPr lang="pt-BR" dirty="0" smtClean="0"/>
              <a:t>, devendo este, (...), ser </a:t>
            </a:r>
            <a:r>
              <a:rPr lang="pt-BR" b="1" dirty="0" smtClean="0">
                <a:solidFill>
                  <a:srgbClr val="C00000"/>
                </a:solidFill>
              </a:rPr>
              <a:t>múltiplo de três, distribuídos equitativamente entre as representações, observando-se preferencialmente o mínimo de 3 componentes e excepcionalmente o máximo de 15</a:t>
            </a:r>
            <a:r>
              <a:rPr lang="pt-BR" dirty="0" smtClean="0"/>
              <a:t>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PROADES: Comitês Locais</a:t>
            </a:r>
            <a:endParaRPr lang="pt-BR" dirty="0"/>
          </a:p>
        </p:txBody>
      </p:sp>
      <p:pic>
        <p:nvPicPr>
          <p:cNvPr id="8" name="Imagem 7" descr="grupo-de-três-pessoas-6559576.jpg"/>
          <p:cNvPicPr>
            <a:picLocks noChangeAspect="1"/>
          </p:cNvPicPr>
          <p:nvPr/>
        </p:nvPicPr>
        <p:blipFill>
          <a:blip r:embed="rId2" cstate="print"/>
          <a:srcRect l="-1" b="22062"/>
          <a:stretch>
            <a:fillRect/>
          </a:stretch>
        </p:blipFill>
        <p:spPr>
          <a:xfrm>
            <a:off x="5357818" y="71420"/>
            <a:ext cx="1177856" cy="92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14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buNone/>
            </a:pPr>
            <a:r>
              <a:rPr lang="pt-BR" sz="1600" b="1" dirty="0" smtClean="0"/>
              <a:t>O comitê local de avaliação deve ser tripartite: </a:t>
            </a:r>
          </a:p>
          <a:p>
            <a:r>
              <a:rPr lang="pt-BR" sz="1600" b="1" dirty="0" smtClean="0"/>
              <a:t>Representante(s) da administração;</a:t>
            </a:r>
          </a:p>
          <a:p>
            <a:r>
              <a:rPr lang="pt-BR" sz="1600" b="1" dirty="0" smtClean="0"/>
              <a:t>Representante(s) dos servidores e</a:t>
            </a:r>
          </a:p>
          <a:p>
            <a:r>
              <a:rPr lang="pt-BR" sz="1600" b="1" dirty="0" smtClean="0"/>
              <a:t>Representante(s) dos usuários</a:t>
            </a:r>
            <a:endParaRPr lang="pt-BR" sz="16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17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PROADES: Comitês Locais</a:t>
            </a:r>
            <a:endParaRPr lang="pt-BR" dirty="0"/>
          </a:p>
        </p:txBody>
      </p:sp>
      <p:pic>
        <p:nvPicPr>
          <p:cNvPr id="5" name="Imagem 4" descr="2 pesso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2285998"/>
            <a:ext cx="2438400" cy="242889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286512" y="2500312"/>
            <a:ext cx="785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Suplente</a:t>
            </a:r>
            <a:endParaRPr lang="pt-BR" sz="11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572396" y="2714626"/>
            <a:ext cx="785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Titular</a:t>
            </a:r>
            <a:endParaRPr lang="pt-BR" sz="11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4714876" y="1142990"/>
            <a:ext cx="371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just">
              <a:buNone/>
            </a:pPr>
            <a:r>
              <a:rPr lang="pt-BR" sz="1600" b="1" dirty="0" smtClean="0"/>
              <a:t>Para cada representante titular do comitê local (...) um representante suplente</a:t>
            </a:r>
            <a:r>
              <a:rPr lang="pt-BR" sz="1600" dirty="0" smtClean="0"/>
              <a:t>.</a:t>
            </a:r>
            <a:endParaRPr lang="pt-BR" sz="1600" b="1" dirty="0" smtClean="0"/>
          </a:p>
        </p:txBody>
      </p:sp>
      <p:pic>
        <p:nvPicPr>
          <p:cNvPr id="11" name="Imagem 10" descr="grupo-de-três-pessoas-6559576.jpg"/>
          <p:cNvPicPr>
            <a:picLocks noChangeAspect="1"/>
          </p:cNvPicPr>
          <p:nvPr/>
        </p:nvPicPr>
        <p:blipFill>
          <a:blip r:embed="rId3" cstate="print"/>
          <a:srcRect l="-1" b="31567"/>
          <a:stretch>
            <a:fillRect/>
          </a:stretch>
        </p:blipFill>
        <p:spPr>
          <a:xfrm>
            <a:off x="928662" y="2285998"/>
            <a:ext cx="2786082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843558"/>
            <a:ext cx="8784976" cy="3837017"/>
          </a:xfrm>
        </p:spPr>
        <p:txBody>
          <a:bodyPr>
            <a:normAutofit fontScale="77500" lnSpcReduction="20000"/>
          </a:bodyPr>
          <a:lstStyle/>
          <a:p>
            <a:pPr marL="1588" indent="0">
              <a:lnSpc>
                <a:spcPct val="120000"/>
              </a:lnSpc>
              <a:buNone/>
            </a:pPr>
            <a:r>
              <a:rPr lang="pt-BR" b="1" dirty="0"/>
              <a:t>Dec. 4.147/2019, </a:t>
            </a:r>
            <a:r>
              <a:rPr lang="pt-BR" b="1" dirty="0" err="1" smtClean="0"/>
              <a:t>arts</a:t>
            </a:r>
            <a:r>
              <a:rPr lang="pt-BR" b="1" dirty="0" smtClean="0"/>
              <a:t>. 11 a 13</a:t>
            </a:r>
            <a:endParaRPr lang="pt-BR" b="1" dirty="0"/>
          </a:p>
          <a:p>
            <a:pPr marL="109728" indent="0">
              <a:lnSpc>
                <a:spcPct val="120000"/>
              </a:lnSpc>
              <a:buNone/>
            </a:pPr>
            <a:r>
              <a:rPr lang="pt-BR" b="1" dirty="0" smtClean="0"/>
              <a:t>A inexistência de comitê local de avaliação de desempenho em determinada unidade de avaliação inviabiliza a aplicação do programa </a:t>
            </a:r>
            <a:r>
              <a:rPr lang="pt-BR" dirty="0" smtClean="0"/>
              <a:t>(...) e seus resultados.</a:t>
            </a:r>
          </a:p>
          <a:p>
            <a:pPr marL="361950" indent="0">
              <a:lnSpc>
                <a:spcPct val="120000"/>
              </a:lnSpc>
              <a:buNone/>
            </a:pPr>
            <a:r>
              <a:rPr lang="pt-BR" b="1" dirty="0" smtClean="0">
                <a:solidFill>
                  <a:srgbClr val="C00000"/>
                </a:solidFill>
              </a:rPr>
              <a:t>Fica vedada qualquer forma de substituição do comitê local de avaliação de desempenho</a:t>
            </a:r>
            <a:r>
              <a:rPr lang="pt-BR" dirty="0" smtClean="0"/>
              <a:t>, em razão da omissão da administração municipal na sua composição, poder ser suprida pela atuação da representação dos servidores, (...).</a:t>
            </a:r>
          </a:p>
          <a:p>
            <a:pPr marL="361950" indent="0">
              <a:lnSpc>
                <a:spcPct val="120000"/>
              </a:lnSpc>
              <a:buNone/>
            </a:pPr>
            <a:r>
              <a:rPr lang="pt-BR" b="1" dirty="0" smtClean="0"/>
              <a:t>Persistindo a omissão da administração municipal (...) os dirigentes que deram causa à mesma, deverão ser responsabilizados administrativamente por descumprimento de dever funcional</a:t>
            </a:r>
            <a:r>
              <a:rPr lang="pt-BR" dirty="0" smtClean="0"/>
              <a:t>, (...).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18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05979"/>
            <a:ext cx="6707088" cy="637579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PROADES: Comitês Locais</a:t>
            </a:r>
            <a:endParaRPr lang="pt-BR" dirty="0"/>
          </a:p>
        </p:txBody>
      </p:sp>
      <p:pic>
        <p:nvPicPr>
          <p:cNvPr id="5" name="Imagem 4" descr="grupo-de-três-pessoas-6559576.jpg"/>
          <p:cNvPicPr>
            <a:picLocks noChangeAspect="1"/>
          </p:cNvPicPr>
          <p:nvPr/>
        </p:nvPicPr>
        <p:blipFill>
          <a:blip r:embed="rId2" cstate="print"/>
          <a:srcRect l="-1" b="22062"/>
          <a:stretch>
            <a:fillRect/>
          </a:stretch>
        </p:blipFill>
        <p:spPr>
          <a:xfrm>
            <a:off x="4857752" y="0"/>
            <a:ext cx="1177856" cy="92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533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19</a:t>
            </a:fld>
            <a:endParaRPr lang="pt-BR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2004626545"/>
              </p:ext>
            </p:extLst>
          </p:nvPr>
        </p:nvGraphicFramePr>
        <p:xfrm>
          <a:off x="179512" y="123479"/>
          <a:ext cx="885698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3000364" y="2000246"/>
            <a:ext cx="3214710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O Comitê faz parte do planejamento das atividades  e do Instrumento de Avaliação Coletiva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4600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DA175A-A468-410E-ADF6-2B695F514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A7DA175A-A468-410E-ADF6-2B695F514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A7DA175A-A468-410E-ADF6-2B695F514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8B1CEB-C647-4666-83CC-B65627756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4C8B1CEB-C647-4666-83CC-B65627756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4C8B1CEB-C647-4666-83CC-B65627756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EA4D68-6645-4B4B-ACF7-808672343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DAEA4D68-6645-4B4B-ACF7-808672343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DAEA4D68-6645-4B4B-ACF7-808672343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7158" y="1000114"/>
            <a:ext cx="8229600" cy="335758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pt-BR" b="1" dirty="0" smtClean="0"/>
              <a:t>Lei Complementar nº 12, de 30 de Abril de 2010:</a:t>
            </a:r>
          </a:p>
          <a:p>
            <a:pPr lvl="1">
              <a:lnSpc>
                <a:spcPct val="12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Título VII –Programa de Avaliação de Desempenho: </a:t>
            </a:r>
            <a:r>
              <a:rPr lang="pt-BR" b="1" dirty="0" err="1" smtClean="0">
                <a:solidFill>
                  <a:srgbClr val="C00000"/>
                </a:solidFill>
              </a:rPr>
              <a:t>arts</a:t>
            </a:r>
            <a:r>
              <a:rPr lang="pt-BR" b="1" dirty="0" smtClean="0">
                <a:solidFill>
                  <a:srgbClr val="C00000"/>
                </a:solidFill>
              </a:rPr>
              <a:t>. 65 a 81; </a:t>
            </a:r>
            <a:r>
              <a:rPr lang="pt-BR" dirty="0" smtClean="0"/>
              <a:t>e,</a:t>
            </a:r>
          </a:p>
          <a:p>
            <a:pPr lvl="1">
              <a:lnSpc>
                <a:spcPct val="120000"/>
              </a:lnSpc>
            </a:pPr>
            <a:r>
              <a:rPr lang="pt-BR" dirty="0" smtClean="0"/>
              <a:t>Título V, Capítulo I, Seção III – </a:t>
            </a:r>
            <a:r>
              <a:rPr lang="pt-BR" b="1" dirty="0" smtClean="0"/>
              <a:t>Progressão por Mérito Profissional: </a:t>
            </a:r>
            <a:r>
              <a:rPr lang="pt-BR" b="1" dirty="0" err="1" smtClean="0"/>
              <a:t>arts</a:t>
            </a:r>
            <a:r>
              <a:rPr lang="pt-BR" b="1" dirty="0" smtClean="0"/>
              <a:t>. 53 e 54</a:t>
            </a:r>
          </a:p>
          <a:p>
            <a:pPr lvl="1">
              <a:lnSpc>
                <a:spcPct val="120000"/>
              </a:lnSpc>
            </a:pPr>
            <a:endParaRPr lang="pt-BR" dirty="0" smtClean="0"/>
          </a:p>
          <a:p>
            <a:pPr>
              <a:lnSpc>
                <a:spcPct val="12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Decreto nº 4.147, de 8 de março de 2019</a:t>
            </a:r>
          </a:p>
          <a:p>
            <a:pPr lvl="1">
              <a:lnSpc>
                <a:spcPct val="120000"/>
              </a:lnSpc>
            </a:pPr>
            <a:r>
              <a:rPr lang="pt-BR" dirty="0" smtClean="0"/>
              <a:t>Regulamenta o disposto nos </a:t>
            </a:r>
            <a:r>
              <a:rPr lang="pt-BR" dirty="0" err="1" smtClean="0"/>
              <a:t>arts</a:t>
            </a:r>
            <a:r>
              <a:rPr lang="pt-BR" dirty="0" smtClean="0"/>
              <a:t>. 53, 54 e, 65 a 81, da Lei Complementar nº 12, de 30 de abril de 2010, para estabelecer o </a:t>
            </a:r>
            <a:r>
              <a:rPr lang="pt-BR" b="1" dirty="0" smtClean="0"/>
              <a:t>programa de avaliação de desempenho dos servidores públicos municipais</a:t>
            </a:r>
            <a:r>
              <a:rPr lang="pt-BR" dirty="0" smtClean="0"/>
              <a:t>, reger o seu funcionamento, disciplinar a </a:t>
            </a:r>
            <a:r>
              <a:rPr lang="pt-BR" b="1" dirty="0" smtClean="0"/>
              <a:t>implantação e a aplicação da progressão por mérito profissional</a:t>
            </a:r>
            <a:r>
              <a:rPr lang="pt-BR" dirty="0" smtClean="0"/>
              <a:t> e, dá outras providências.</a:t>
            </a:r>
          </a:p>
          <a:p>
            <a:pPr algn="just">
              <a:lnSpc>
                <a:spcPct val="150000"/>
              </a:lnSpc>
              <a:buNone/>
            </a:pPr>
            <a:endParaRPr lang="pt-BR" sz="2000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z="1200" b="1" i="1" smtClean="0"/>
              <a:pPr/>
              <a:t>2</a:t>
            </a:fld>
            <a:endParaRPr lang="pt-BR" sz="1200" b="1" i="1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PROADES: Base Legal</a:t>
            </a:r>
            <a:endParaRPr lang="pt-BR" dirty="0"/>
          </a:p>
        </p:txBody>
      </p:sp>
      <p:cxnSp>
        <p:nvCxnSpPr>
          <p:cNvPr id="20" name="Conector reto 19"/>
          <p:cNvCxnSpPr/>
          <p:nvPr/>
        </p:nvCxnSpPr>
        <p:spPr>
          <a:xfrm>
            <a:off x="7308304" y="195486"/>
            <a:ext cx="0" cy="792088"/>
          </a:xfrm>
          <a:prstGeom prst="line">
            <a:avLst/>
          </a:prstGeom>
          <a:ln w="3492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237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•-plano-de-metas-•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000114"/>
            <a:ext cx="4286280" cy="3737784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20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PROADES: Plano de Atividades</a:t>
            </a:r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110997"/>
            <a:ext cx="8784976" cy="3332961"/>
          </a:xfrm>
        </p:spPr>
        <p:txBody>
          <a:bodyPr>
            <a:normAutofit fontScale="92500" lnSpcReduction="20000"/>
          </a:bodyPr>
          <a:lstStyle/>
          <a:p>
            <a:pPr marL="109728" indent="0">
              <a:lnSpc>
                <a:spcPct val="120000"/>
              </a:lnSpc>
              <a:buNone/>
            </a:pPr>
            <a:r>
              <a:rPr lang="pt-BR" b="1" dirty="0" smtClean="0"/>
              <a:t>Firmar-se-á</a:t>
            </a:r>
            <a:r>
              <a:rPr lang="pt-BR" b="1" dirty="0"/>
              <a:t>, </a:t>
            </a:r>
            <a:r>
              <a:rPr lang="pt-BR" b="1" u="sng" dirty="0"/>
              <a:t>até o final do primeiro trimestre de cada ano</a:t>
            </a:r>
            <a:r>
              <a:rPr lang="pt-BR" b="1" dirty="0"/>
              <a:t>, em cada unidade de </a:t>
            </a:r>
            <a:r>
              <a:rPr lang="pt-BR" b="1" dirty="0" smtClean="0"/>
              <a:t>avaliação</a:t>
            </a:r>
            <a:r>
              <a:rPr lang="pt-BR" dirty="0" smtClean="0"/>
              <a:t>, </a:t>
            </a:r>
            <a:r>
              <a:rPr lang="pt-BR" b="1" dirty="0"/>
              <a:t>após discussão anual sobre as metas e as ações a elas associadas, </a:t>
            </a:r>
            <a:r>
              <a:rPr lang="pt-BR" b="1" u="sng" dirty="0"/>
              <a:t>instrumento de avaliação coletiva de trabalho entre os servidores ali localizados e a representação da administração </a:t>
            </a:r>
            <a:r>
              <a:rPr lang="pt-BR" b="1" u="sng" dirty="0" smtClean="0"/>
              <a:t>municipal</a:t>
            </a:r>
            <a:r>
              <a:rPr lang="pt-BR" dirty="0" smtClean="0"/>
              <a:t>.</a:t>
            </a:r>
            <a:endParaRPr lang="pt-BR" dirty="0"/>
          </a:p>
          <a:p>
            <a:pPr marL="109728" indent="0">
              <a:lnSpc>
                <a:spcPct val="120000"/>
              </a:lnSpc>
              <a:buNone/>
            </a:pPr>
            <a:r>
              <a:rPr lang="pt-BR" b="1" dirty="0" smtClean="0">
                <a:solidFill>
                  <a:srgbClr val="C00000"/>
                </a:solidFill>
              </a:rPr>
              <a:t>Os </a:t>
            </a:r>
            <a:r>
              <a:rPr lang="pt-BR" b="1" dirty="0">
                <a:solidFill>
                  <a:srgbClr val="C00000"/>
                </a:solidFill>
              </a:rPr>
              <a:t>usuários das unidades </a:t>
            </a:r>
            <a:r>
              <a:rPr lang="pt-BR" b="1" dirty="0" smtClean="0">
                <a:solidFill>
                  <a:srgbClr val="C00000"/>
                </a:solidFill>
              </a:rPr>
              <a:t>(...) em </a:t>
            </a:r>
            <a:r>
              <a:rPr lang="pt-BR" b="1" dirty="0">
                <a:solidFill>
                  <a:srgbClr val="C00000"/>
                </a:solidFill>
              </a:rPr>
              <a:t>especial a representação destes no comitê local </a:t>
            </a:r>
            <a:r>
              <a:rPr lang="pt-BR" dirty="0"/>
              <a:t>de avaliação de desempenho, </a:t>
            </a:r>
            <a:r>
              <a:rPr lang="pt-BR" b="1" dirty="0">
                <a:solidFill>
                  <a:srgbClr val="C00000"/>
                </a:solidFill>
              </a:rPr>
              <a:t>deverão ser convidados a participar da elaboração do instrumento</a:t>
            </a:r>
            <a:r>
              <a:rPr lang="pt-BR" dirty="0"/>
              <a:t> </a:t>
            </a:r>
            <a:r>
              <a:rPr lang="pt-BR" dirty="0" smtClean="0"/>
              <a:t>(...).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21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PROADES: Plano de Atividades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35409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22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PROADES: Plano de Atividades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9528" b="24011"/>
          <a:stretch>
            <a:fillRect/>
          </a:stretch>
        </p:blipFill>
        <p:spPr bwMode="auto">
          <a:xfrm>
            <a:off x="857224" y="1142990"/>
            <a:ext cx="745257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6786578" y="1214428"/>
            <a:ext cx="285752" cy="14287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929190" y="4214824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FF0000"/>
                </a:solidFill>
              </a:rPr>
              <a:t>Tela do SIARH criada conforme Anexo I do Decreto 4147/2019.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214546" y="1785932"/>
            <a:ext cx="928694" cy="1428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429256" y="1857370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Descrever a meta/atividade a ser executada pela equipe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0" name="Seta entalhada para a direita 9"/>
          <p:cNvSpPr/>
          <p:nvPr/>
        </p:nvSpPr>
        <p:spPr>
          <a:xfrm>
            <a:off x="5214942" y="2000246"/>
            <a:ext cx="214314" cy="7143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857356" y="2214560"/>
            <a:ext cx="13573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rgbClr val="FF0000"/>
                </a:solidFill>
              </a:rPr>
              <a:t>O que se pretende atingir com a meta</a:t>
            </a:r>
            <a:endParaRPr lang="pt-BR" sz="1100" b="1" dirty="0">
              <a:solidFill>
                <a:srgbClr val="FF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357554" y="221456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 smtClean="0">
                <a:solidFill>
                  <a:srgbClr val="FF0000"/>
                </a:solidFill>
              </a:rPr>
              <a:t>A quem se destina / quem se beneficiará. Ex: empresas, servidores, munícipes</a:t>
            </a:r>
            <a:endParaRPr lang="pt-BR" sz="800" b="1" dirty="0">
              <a:solidFill>
                <a:srgbClr val="FF0000"/>
              </a:solidFill>
            </a:endParaRPr>
          </a:p>
        </p:txBody>
      </p:sp>
      <p:sp>
        <p:nvSpPr>
          <p:cNvPr id="13" name="Seta entalhada para a direita 12"/>
          <p:cNvSpPr/>
          <p:nvPr/>
        </p:nvSpPr>
        <p:spPr>
          <a:xfrm rot="10800000">
            <a:off x="1500166" y="2786064"/>
            <a:ext cx="285752" cy="1428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428596" y="2714626"/>
            <a:ext cx="1071570" cy="369332"/>
          </a:xfrm>
          <a:prstGeom prst="rect">
            <a:avLst/>
          </a:prstGeom>
          <a:noFill/>
          <a:ln>
            <a:solidFill>
              <a:schemeClr val="tx1">
                <a:alpha val="81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900" b="1" dirty="0" smtClean="0">
                <a:solidFill>
                  <a:srgbClr val="FF0000"/>
                </a:solidFill>
              </a:rPr>
              <a:t>Sempre número: 01, 02...12</a:t>
            </a:r>
            <a:endParaRPr lang="pt-BR" sz="900" b="1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214546" y="2786064"/>
            <a:ext cx="23574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 smtClean="0">
                <a:solidFill>
                  <a:srgbClr val="FF0000"/>
                </a:solidFill>
              </a:rPr>
              <a:t>Dias, meses, semestre </a:t>
            </a:r>
            <a:r>
              <a:rPr lang="pt-BR" sz="800" b="1" dirty="0" err="1" smtClean="0">
                <a:solidFill>
                  <a:srgbClr val="FF0000"/>
                </a:solidFill>
              </a:rPr>
              <a:t>etc</a:t>
            </a:r>
            <a:endParaRPr lang="pt-BR" sz="800" b="1" dirty="0">
              <a:solidFill>
                <a:srgbClr val="FF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857356" y="3143254"/>
            <a:ext cx="27860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 smtClean="0">
                <a:solidFill>
                  <a:srgbClr val="FF0000"/>
                </a:solidFill>
              </a:rPr>
              <a:t>Condições </a:t>
            </a:r>
            <a:r>
              <a:rPr lang="pt-BR" sz="800" b="1" u="sng" dirty="0" smtClean="0">
                <a:solidFill>
                  <a:srgbClr val="FF0000"/>
                </a:solidFill>
              </a:rPr>
              <a:t>materiais </a:t>
            </a:r>
            <a:r>
              <a:rPr lang="pt-BR" sz="800" b="1" dirty="0" smtClean="0">
                <a:solidFill>
                  <a:srgbClr val="FF0000"/>
                </a:solidFill>
              </a:rPr>
              <a:t> necessárias para execução de meta </a:t>
            </a:r>
            <a:endParaRPr lang="pt-BR" sz="800" b="1" dirty="0">
              <a:solidFill>
                <a:srgbClr val="FF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928794" y="2928940"/>
            <a:ext cx="3214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 smtClean="0">
                <a:solidFill>
                  <a:srgbClr val="FF0000"/>
                </a:solidFill>
              </a:rPr>
              <a:t>Capacitações/treinamentos necessários para a equipe executar a meta</a:t>
            </a:r>
            <a:endParaRPr lang="pt-BR" sz="800" b="1" dirty="0">
              <a:solidFill>
                <a:srgbClr val="FF0000"/>
              </a:solidFill>
            </a:endParaRPr>
          </a:p>
        </p:txBody>
      </p:sp>
      <p:sp>
        <p:nvSpPr>
          <p:cNvPr id="18" name="Seta entalhada para a direita 17"/>
          <p:cNvSpPr/>
          <p:nvPr/>
        </p:nvSpPr>
        <p:spPr>
          <a:xfrm>
            <a:off x="5286380" y="2786064"/>
            <a:ext cx="285752" cy="1428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5643570" y="2786064"/>
            <a:ext cx="1071570" cy="923330"/>
          </a:xfrm>
          <a:prstGeom prst="rect">
            <a:avLst/>
          </a:prstGeom>
          <a:noFill/>
          <a:ln>
            <a:solidFill>
              <a:schemeClr val="tx1">
                <a:alpha val="81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900" b="1" dirty="0" smtClean="0">
                <a:solidFill>
                  <a:srgbClr val="FF0000"/>
                </a:solidFill>
              </a:rPr>
              <a:t>De 01 a 100 </a:t>
            </a:r>
            <a:r>
              <a:rPr lang="pt-BR" sz="900" b="1" dirty="0" smtClean="0"/>
              <a:t>(lembrando que a soma de todas as metas do plano deve ser =100)</a:t>
            </a:r>
          </a:p>
          <a:p>
            <a:endParaRPr lang="pt-BR" sz="900" dirty="0"/>
          </a:p>
        </p:txBody>
      </p:sp>
      <p:sp>
        <p:nvSpPr>
          <p:cNvPr id="20" name="Elipse 19"/>
          <p:cNvSpPr/>
          <p:nvPr/>
        </p:nvSpPr>
        <p:spPr>
          <a:xfrm>
            <a:off x="5000628" y="1500180"/>
            <a:ext cx="357190" cy="285752"/>
          </a:xfrm>
          <a:prstGeom prst="ellipse">
            <a:avLst/>
          </a:prstGeom>
          <a:noFill/>
          <a:ln>
            <a:solidFill>
              <a:srgbClr val="FF00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5357818" y="1500180"/>
            <a:ext cx="2286016" cy="246221"/>
          </a:xfrm>
          <a:prstGeom prst="rect">
            <a:avLst/>
          </a:prstGeom>
          <a:noFill/>
          <a:ln>
            <a:solidFill>
              <a:schemeClr val="tx1">
                <a:alpha val="73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rgbClr val="FF0000"/>
                </a:solidFill>
              </a:rPr>
              <a:t>Clicar após preencher todos os campos</a:t>
            </a:r>
            <a:endParaRPr lang="pt-BR" sz="1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23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PROADES: Plano de Atividades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0152" t="9462" r="11506" b="21603"/>
          <a:stretch>
            <a:fillRect/>
          </a:stretch>
        </p:blipFill>
        <p:spPr bwMode="auto">
          <a:xfrm>
            <a:off x="1500166" y="928676"/>
            <a:ext cx="6072230" cy="327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1857356" y="1785932"/>
            <a:ext cx="71438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857488" y="1714494"/>
            <a:ext cx="71438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286248" y="1928808"/>
            <a:ext cx="100013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286248" y="2214560"/>
            <a:ext cx="100013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286248" y="2285998"/>
            <a:ext cx="100013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286248" y="2357436"/>
            <a:ext cx="100013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4286248" y="2428874"/>
            <a:ext cx="1000132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4286248" y="2571750"/>
            <a:ext cx="1000132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de seta reta 14"/>
          <p:cNvCxnSpPr/>
          <p:nvPr/>
        </p:nvCxnSpPr>
        <p:spPr>
          <a:xfrm>
            <a:off x="1142976" y="1857370"/>
            <a:ext cx="357190" cy="1588"/>
          </a:xfrm>
          <a:prstGeom prst="straightConnector1">
            <a:avLst/>
          </a:prstGeom>
          <a:ln cap="sq" cmpd="sng">
            <a:solidFill>
              <a:srgbClr val="C00000"/>
            </a:solidFill>
            <a:headEnd type="triangle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500034" y="1714494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 smtClean="0">
                <a:solidFill>
                  <a:srgbClr val="FF0000"/>
                </a:solidFill>
              </a:rPr>
              <a:t>Clique para selecionar equipe</a:t>
            </a:r>
            <a:endParaRPr lang="pt-BR" sz="800" b="1" dirty="0">
              <a:solidFill>
                <a:srgbClr val="FF0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714480" y="2428874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 smtClean="0">
                <a:solidFill>
                  <a:srgbClr val="FF0000"/>
                </a:solidFill>
              </a:rPr>
              <a:t>Clicar para inserir equipe</a:t>
            </a:r>
            <a:endParaRPr lang="pt-BR" sz="800" b="1" dirty="0">
              <a:solidFill>
                <a:srgbClr val="FF0000"/>
              </a:solidFill>
            </a:endParaRPr>
          </a:p>
        </p:txBody>
      </p:sp>
      <p:cxnSp>
        <p:nvCxnSpPr>
          <p:cNvPr id="23" name="Conector de seta reta 22"/>
          <p:cNvCxnSpPr/>
          <p:nvPr/>
        </p:nvCxnSpPr>
        <p:spPr>
          <a:xfrm rot="5400000" flipH="1" flipV="1">
            <a:off x="2178033" y="2321717"/>
            <a:ext cx="215108" cy="794"/>
          </a:xfrm>
          <a:prstGeom prst="straightConnector1">
            <a:avLst/>
          </a:prstGeom>
          <a:ln cap="sq" cmpd="sng">
            <a:solidFill>
              <a:srgbClr val="C00000"/>
            </a:solidFill>
            <a:headEnd type="triangle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rot="5400000" flipH="1" flipV="1">
            <a:off x="2857885" y="2071287"/>
            <a:ext cx="428628" cy="794"/>
          </a:xfrm>
          <a:prstGeom prst="straightConnector1">
            <a:avLst/>
          </a:prstGeom>
          <a:ln cap="sq" cmpd="sng">
            <a:solidFill>
              <a:srgbClr val="C00000"/>
            </a:solidFill>
            <a:headEnd type="triangle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2786050" y="2357436"/>
            <a:ext cx="8572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 smtClean="0">
                <a:solidFill>
                  <a:srgbClr val="FF0000"/>
                </a:solidFill>
              </a:rPr>
              <a:t>Equipe inserida</a:t>
            </a:r>
            <a:endParaRPr lang="pt-BR" sz="800" b="1" dirty="0">
              <a:solidFill>
                <a:srgbClr val="FF0000"/>
              </a:solidFill>
            </a:endParaRPr>
          </a:p>
        </p:txBody>
      </p:sp>
      <p:cxnSp>
        <p:nvCxnSpPr>
          <p:cNvPr id="29" name="Conector de seta reta 28"/>
          <p:cNvCxnSpPr/>
          <p:nvPr/>
        </p:nvCxnSpPr>
        <p:spPr>
          <a:xfrm rot="5400000" flipH="1" flipV="1">
            <a:off x="4500959" y="4214427"/>
            <a:ext cx="428628" cy="794"/>
          </a:xfrm>
          <a:prstGeom prst="straightConnector1">
            <a:avLst/>
          </a:prstGeom>
          <a:ln cap="sq" cmpd="sng">
            <a:solidFill>
              <a:srgbClr val="C00000"/>
            </a:solidFill>
            <a:headEnd type="triangle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4429124" y="4429138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 smtClean="0">
                <a:solidFill>
                  <a:srgbClr val="FF0000"/>
                </a:solidFill>
              </a:rPr>
              <a:t>Nome dos servidores da equipe</a:t>
            </a:r>
            <a:endParaRPr lang="pt-BR" sz="800" b="1" dirty="0">
              <a:solidFill>
                <a:srgbClr val="FF0000"/>
              </a:solidFill>
            </a:endParaRPr>
          </a:p>
        </p:txBody>
      </p:sp>
      <p:cxnSp>
        <p:nvCxnSpPr>
          <p:cNvPr id="31" name="Conector de seta reta 30"/>
          <p:cNvCxnSpPr/>
          <p:nvPr/>
        </p:nvCxnSpPr>
        <p:spPr>
          <a:xfrm rot="10800000">
            <a:off x="7358082" y="2000246"/>
            <a:ext cx="427834" cy="1588"/>
          </a:xfrm>
          <a:prstGeom prst="straightConnector1">
            <a:avLst/>
          </a:prstGeom>
          <a:ln cap="sq" cmpd="sng">
            <a:solidFill>
              <a:srgbClr val="C00000"/>
            </a:solidFill>
            <a:headEnd type="triangle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7858148" y="1928808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 smtClean="0">
                <a:solidFill>
                  <a:srgbClr val="FF0000"/>
                </a:solidFill>
              </a:rPr>
              <a:t>Inserir papéis do servidor na meta</a:t>
            </a:r>
            <a:endParaRPr lang="pt-BR" sz="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24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/>
          </p:cNvPicPr>
          <p:nvPr>
            <p:ph idx="1"/>
          </p:nvPr>
        </p:nvPicPr>
        <p:blipFill>
          <a:blip r:embed="rId2"/>
          <a:srcRect t="15580" r="31692" b="4611"/>
          <a:stretch>
            <a:fillRect/>
          </a:stretch>
        </p:blipFill>
        <p:spPr bwMode="auto">
          <a:xfrm>
            <a:off x="2036910" y="1111250"/>
            <a:ext cx="5070180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357554" y="1428742"/>
            <a:ext cx="1143008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000364" y="1571618"/>
            <a:ext cx="135732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500694" y="1571618"/>
            <a:ext cx="114300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 flipV="1">
            <a:off x="3000364" y="1785932"/>
            <a:ext cx="1143008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000364" y="2143122"/>
            <a:ext cx="2286016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esquerda 10"/>
          <p:cNvSpPr/>
          <p:nvPr/>
        </p:nvSpPr>
        <p:spPr>
          <a:xfrm>
            <a:off x="6643702" y="2357436"/>
            <a:ext cx="500066" cy="117157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7286644" y="2214560"/>
            <a:ext cx="14287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00" dirty="0" smtClean="0"/>
              <a:t>Análise da equipe técnica da EGPH/Setor de Avaliação de Desempenho e Estágio Probatório</a:t>
            </a:r>
            <a:endParaRPr lang="pt-BR" sz="1000" dirty="0"/>
          </a:p>
        </p:txBody>
      </p:sp>
      <p:sp>
        <p:nvSpPr>
          <p:cNvPr id="14" name="Seta para cima 13"/>
          <p:cNvSpPr/>
          <p:nvPr/>
        </p:nvSpPr>
        <p:spPr>
          <a:xfrm>
            <a:off x="6500826" y="3714758"/>
            <a:ext cx="142876" cy="214314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5643570" y="392907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Clique para enviar o plano para validação</a:t>
            </a:r>
            <a:endParaRPr lang="pt-BR" sz="1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110997"/>
            <a:ext cx="8784976" cy="3693001"/>
          </a:xfrm>
        </p:spPr>
        <p:txBody>
          <a:bodyPr>
            <a:noAutofit/>
          </a:bodyPr>
          <a:lstStyle/>
          <a:p>
            <a:pPr marL="1588" indent="0">
              <a:buNone/>
            </a:pPr>
            <a:r>
              <a:rPr lang="pt-BR" sz="1800" b="1" dirty="0" smtClean="0"/>
              <a:t>Concluído </a:t>
            </a:r>
            <a:r>
              <a:rPr lang="pt-BR" sz="1800" b="1" dirty="0"/>
              <a:t>o plano de atividades </a:t>
            </a:r>
            <a:r>
              <a:rPr lang="pt-BR" sz="1800" dirty="0"/>
              <a:t>do instrumento de avaliação coletiva de trabalho, da unidade de avaliação, </a:t>
            </a:r>
            <a:r>
              <a:rPr lang="pt-BR" sz="1800" b="1" dirty="0"/>
              <a:t>o comitê local de avaliação de desempenho da unidade enviará, no </a:t>
            </a:r>
            <a:r>
              <a:rPr lang="pt-BR" sz="1800" b="1" u="sng" dirty="0"/>
              <a:t>prazo máximo de 5 (cinco) dias contados da conclusão do planejamento</a:t>
            </a:r>
            <a:r>
              <a:rPr lang="pt-BR" sz="1800" b="1" dirty="0"/>
              <a:t>, o documento para análise da equipe técnica central do programa </a:t>
            </a:r>
            <a:r>
              <a:rPr lang="pt-BR" sz="1800" dirty="0"/>
              <a:t>e validação da secretaria municipal responsável pela gestão de pessoal</a:t>
            </a:r>
            <a:r>
              <a:rPr lang="pt-BR" sz="1800" dirty="0" smtClean="0"/>
              <a:t>.</a:t>
            </a:r>
          </a:p>
          <a:p>
            <a:pPr marL="1588" indent="0">
              <a:buNone/>
            </a:pPr>
            <a:endParaRPr lang="pt-BR" sz="1800" dirty="0" smtClean="0"/>
          </a:p>
          <a:p>
            <a:pPr marL="1588" indent="0">
              <a:buNone/>
            </a:pPr>
            <a:r>
              <a:rPr lang="pt-BR" sz="1800" b="1" dirty="0" smtClean="0">
                <a:solidFill>
                  <a:srgbClr val="C00000"/>
                </a:solidFill>
              </a:rPr>
              <a:t>A </a:t>
            </a:r>
            <a:r>
              <a:rPr lang="pt-BR" sz="1800" b="1" dirty="0">
                <a:solidFill>
                  <a:srgbClr val="C00000"/>
                </a:solidFill>
              </a:rPr>
              <a:t>vigência dos instrumentos de avaliação, previstos neste decreto, será de 12 </a:t>
            </a:r>
            <a:r>
              <a:rPr lang="pt-BR" sz="1800" b="1" dirty="0" smtClean="0">
                <a:solidFill>
                  <a:srgbClr val="C00000"/>
                </a:solidFill>
              </a:rPr>
              <a:t>meses</a:t>
            </a:r>
            <a:r>
              <a:rPr lang="pt-BR" sz="1800" dirty="0"/>
              <a:t>, </a:t>
            </a:r>
            <a:r>
              <a:rPr lang="pt-BR" sz="1800" b="1" dirty="0"/>
              <a:t>podendo haver ajustes no </a:t>
            </a:r>
            <a:r>
              <a:rPr lang="pt-BR" sz="1800" b="1" dirty="0" smtClean="0"/>
              <a:t>período (</a:t>
            </a:r>
            <a:r>
              <a:rPr lang="pt-BR" sz="1800" b="1" u="sng" dirty="0" smtClean="0"/>
              <a:t>redimensionamento de metas/atividades</a:t>
            </a:r>
            <a:r>
              <a:rPr lang="pt-BR" sz="1800" b="1" dirty="0" smtClean="0"/>
              <a:t>), </a:t>
            </a:r>
            <a:r>
              <a:rPr lang="pt-BR" sz="1800" b="1" dirty="0"/>
              <a:t>visando à sua compatibilização com o caráter dinâmico da unidade de trabalho </a:t>
            </a:r>
            <a:r>
              <a:rPr lang="pt-BR" sz="1800" dirty="0"/>
              <a:t>ou ambiente organizacional e das contrapartidas institucionais, com vistas à consecução dos objetivos e metas planejadas e acordadas</a:t>
            </a:r>
            <a:r>
              <a:rPr lang="pt-BR" sz="1800" dirty="0" smtClean="0"/>
              <a:t>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25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PROADES: Plano de Atividades</a:t>
            </a:r>
          </a:p>
        </p:txBody>
      </p:sp>
    </p:spTree>
    <p:extLst>
      <p:ext uri="{BB962C8B-B14F-4D97-AF65-F5344CB8AC3E}">
        <p14:creationId xmlns:p14="http://schemas.microsoft.com/office/powerpoint/2010/main" xmlns="" val="7598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26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PROADES: Plano de Atividades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/>
          </p:cNvPicPr>
          <p:nvPr>
            <p:ph idx="1"/>
          </p:nvPr>
        </p:nvPicPr>
        <p:blipFill>
          <a:blip r:embed="rId2"/>
          <a:srcRect t="15580" r="31692" b="4611"/>
          <a:stretch>
            <a:fillRect/>
          </a:stretch>
        </p:blipFill>
        <p:spPr bwMode="auto">
          <a:xfrm>
            <a:off x="2036910" y="1111250"/>
            <a:ext cx="5070180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357554" y="1428742"/>
            <a:ext cx="1143008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000364" y="1571618"/>
            <a:ext cx="135732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500694" y="1571618"/>
            <a:ext cx="114300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 flipV="1">
            <a:off x="3000364" y="1785932"/>
            <a:ext cx="1143008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000364" y="2143122"/>
            <a:ext cx="2286016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esquerda 10"/>
          <p:cNvSpPr/>
          <p:nvPr/>
        </p:nvSpPr>
        <p:spPr>
          <a:xfrm>
            <a:off x="6643702" y="2357436"/>
            <a:ext cx="500066" cy="117157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7286644" y="2214560"/>
            <a:ext cx="14287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00" dirty="0" smtClean="0"/>
              <a:t>Análise da equipe técnica da EGPH/Setor de Avaliação de Desempenho e Estágio Probatório</a:t>
            </a:r>
            <a:endParaRPr lang="pt-BR" sz="1000" dirty="0"/>
          </a:p>
        </p:txBody>
      </p:sp>
      <p:sp>
        <p:nvSpPr>
          <p:cNvPr id="14" name="Seta para cima 13"/>
          <p:cNvSpPr/>
          <p:nvPr/>
        </p:nvSpPr>
        <p:spPr>
          <a:xfrm>
            <a:off x="6500826" y="3714758"/>
            <a:ext cx="142876" cy="214314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5643570" y="392907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Clique para enviar o plano para validação</a:t>
            </a:r>
            <a:endParaRPr lang="pt-BR" sz="1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27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PROADES: Plano de Atividades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/>
          </p:cNvPicPr>
          <p:nvPr>
            <p:ph idx="1"/>
          </p:nvPr>
        </p:nvPicPr>
        <p:blipFill>
          <a:blip r:embed="rId2"/>
          <a:srcRect l="45856" t="16453" r="628" b="18111"/>
          <a:stretch>
            <a:fillRect/>
          </a:stretch>
        </p:blipFill>
        <p:spPr bwMode="auto">
          <a:xfrm>
            <a:off x="1000100" y="1214428"/>
            <a:ext cx="707236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357290" y="1571618"/>
            <a:ext cx="857256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071538" y="1785932"/>
            <a:ext cx="107157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428992" y="1785932"/>
            <a:ext cx="135732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071538" y="2000246"/>
            <a:ext cx="1214446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 flipV="1">
            <a:off x="1071538" y="2428873"/>
            <a:ext cx="1500198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>
            <a:off x="7715272" y="3643320"/>
            <a:ext cx="142876" cy="28575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6858016" y="2928940"/>
            <a:ext cx="1143008" cy="646331"/>
          </a:xfrm>
          <a:prstGeom prst="rect">
            <a:avLst/>
          </a:prstGeom>
          <a:noFill/>
          <a:ln>
            <a:solidFill>
              <a:srgbClr val="FF0000">
                <a:alpha val="91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FF0000"/>
                </a:solidFill>
              </a:rPr>
              <a:t>Clique aqui </a:t>
            </a:r>
          </a:p>
          <a:p>
            <a:pPr algn="ctr"/>
            <a:r>
              <a:rPr lang="pt-BR" sz="1200" b="1" dirty="0" smtClean="0">
                <a:solidFill>
                  <a:srgbClr val="FF0000"/>
                </a:solidFill>
              </a:rPr>
              <a:t>para imprimir o plano</a:t>
            </a:r>
            <a:endParaRPr lang="pt-BR" sz="1200" b="1" dirty="0">
              <a:solidFill>
                <a:srgbClr val="FF0000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3857620" y="1428742"/>
            <a:ext cx="857256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4929190" y="1428742"/>
            <a:ext cx="1785950" cy="11079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rgbClr val="FF0000"/>
                </a:solidFill>
              </a:rPr>
              <a:t>Quando o plano de atividade for validado, </a:t>
            </a:r>
            <a:r>
              <a:rPr lang="pt-BR" sz="1100" b="1" dirty="0" err="1" smtClean="0">
                <a:solidFill>
                  <a:srgbClr val="FF0000"/>
                </a:solidFill>
              </a:rPr>
              <a:t>imprimí-lo</a:t>
            </a:r>
            <a:r>
              <a:rPr lang="pt-BR" sz="1100" b="1" dirty="0" smtClean="0">
                <a:solidFill>
                  <a:srgbClr val="FF0000"/>
                </a:solidFill>
              </a:rPr>
              <a:t> e coletar a assinatura dos membros do comitê local e dos servidores da equipe. </a:t>
            </a:r>
            <a:endParaRPr lang="pt-BR" sz="1100" b="1" dirty="0">
              <a:solidFill>
                <a:srgbClr val="FF0000"/>
              </a:solidFill>
            </a:endParaRPr>
          </a:p>
        </p:txBody>
      </p:sp>
      <p:cxnSp>
        <p:nvCxnSpPr>
          <p:cNvPr id="17" name="Conector de seta reta 16"/>
          <p:cNvCxnSpPr/>
          <p:nvPr/>
        </p:nvCxnSpPr>
        <p:spPr>
          <a:xfrm rot="16200000" flipH="1">
            <a:off x="6679421" y="2607469"/>
            <a:ext cx="357190" cy="2857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28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PROADES: Plano de Atividades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/>
          </p:cNvPicPr>
          <p:nvPr>
            <p:ph idx="1"/>
          </p:nvPr>
        </p:nvPicPr>
        <p:blipFill>
          <a:blip r:embed="rId2"/>
          <a:srcRect l="55366" t="10183" r="15771" b="8616"/>
          <a:stretch>
            <a:fillRect/>
          </a:stretch>
        </p:blipFill>
        <p:spPr bwMode="auto">
          <a:xfrm>
            <a:off x="2143109" y="1111250"/>
            <a:ext cx="5500726" cy="367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3286116" y="2428874"/>
            <a:ext cx="135732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714612" y="2714626"/>
            <a:ext cx="1357322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143372" y="2714626"/>
            <a:ext cx="135732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643570" y="2571750"/>
            <a:ext cx="135732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714612" y="3357568"/>
            <a:ext cx="178595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4500562" y="3357568"/>
            <a:ext cx="1571636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2714612" y="3857634"/>
            <a:ext cx="1785950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2714612" y="4286262"/>
            <a:ext cx="1785950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29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PROADES: Plano de Atividades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6761" t="10212" r="17349" b="8088"/>
          <a:stretch>
            <a:fillRect/>
          </a:stretch>
        </p:blipFill>
        <p:spPr bwMode="auto">
          <a:xfrm>
            <a:off x="2928926" y="1142989"/>
            <a:ext cx="3571900" cy="383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3786182" y="1857370"/>
            <a:ext cx="714380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86182" y="2285998"/>
            <a:ext cx="785818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786182" y="2714626"/>
            <a:ext cx="1143008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o explicativo em seta para a esquerda 10"/>
          <p:cNvSpPr/>
          <p:nvPr/>
        </p:nvSpPr>
        <p:spPr>
          <a:xfrm>
            <a:off x="6357950" y="1571618"/>
            <a:ext cx="2214578" cy="1357322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7215206" y="1571618"/>
            <a:ext cx="1285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Espaço para assinatura dos representantes do comitê – na ausência do titular, a assinatura do suplente é o suficiente. </a:t>
            </a:r>
            <a:endParaRPr lang="pt-BR" sz="1000" b="1" dirty="0"/>
          </a:p>
        </p:txBody>
      </p:sp>
      <p:sp>
        <p:nvSpPr>
          <p:cNvPr id="13" name="Texto explicativo em seta para a esquerda 12"/>
          <p:cNvSpPr/>
          <p:nvPr/>
        </p:nvSpPr>
        <p:spPr>
          <a:xfrm>
            <a:off x="4143372" y="3214692"/>
            <a:ext cx="2000264" cy="2071702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4929190" y="3286130"/>
            <a:ext cx="1143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Ciência dos servidores da equipe – todos devem datar e rubricar. </a:t>
            </a:r>
          </a:p>
          <a:p>
            <a:r>
              <a:rPr lang="pt-BR" sz="1000" b="1" dirty="0" smtClean="0"/>
              <a:t>Se servidor está afastado ou exonerado ou demitido, colocar observação e entregar sem a assinatura. </a:t>
            </a:r>
            <a:endParaRPr lang="pt-BR" sz="1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sz="2400" b="1" dirty="0" smtClean="0"/>
          </a:p>
          <a:p>
            <a:pPr>
              <a:buNone/>
            </a:pPr>
            <a:endParaRPr lang="pt-BR" sz="24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PROADES – MODELO DE AVALIAÇÃO</a:t>
            </a:r>
            <a:endParaRPr lang="pt-BR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428992" y="1214428"/>
            <a:ext cx="2040629" cy="37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200" b="1" u="none" dirty="0"/>
              <a:t>Institucional</a:t>
            </a:r>
          </a:p>
        </p:txBody>
      </p:sp>
      <p:sp>
        <p:nvSpPr>
          <p:cNvPr id="6" name="Seta para baixo 5"/>
          <p:cNvSpPr>
            <a:spLocks noChangeArrowheads="1"/>
          </p:cNvSpPr>
          <p:nvPr/>
        </p:nvSpPr>
        <p:spPr bwMode="auto">
          <a:xfrm>
            <a:off x="4071934" y="1571618"/>
            <a:ext cx="785818" cy="92869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643306" y="2428874"/>
            <a:ext cx="171451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200" b="1" u="none" dirty="0"/>
              <a:t>Equipes</a:t>
            </a:r>
          </a:p>
        </p:txBody>
      </p:sp>
      <p:sp>
        <p:nvSpPr>
          <p:cNvPr id="8" name="Seta para baixo 7"/>
          <p:cNvSpPr>
            <a:spLocks noChangeArrowheads="1"/>
          </p:cNvSpPr>
          <p:nvPr/>
        </p:nvSpPr>
        <p:spPr bwMode="auto">
          <a:xfrm>
            <a:off x="3071802" y="3071816"/>
            <a:ext cx="922496" cy="1235366"/>
          </a:xfrm>
          <a:prstGeom prst="downArrow">
            <a:avLst>
              <a:gd name="adj1" fmla="val 50000"/>
              <a:gd name="adj2" fmla="val 4994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571868" y="4357700"/>
            <a:ext cx="1843489" cy="37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200" b="1" u="none" dirty="0"/>
              <a:t>Individual</a:t>
            </a:r>
          </a:p>
        </p:txBody>
      </p:sp>
      <p:sp>
        <p:nvSpPr>
          <p:cNvPr id="10" name="Seta para baixo 9"/>
          <p:cNvSpPr>
            <a:spLocks noChangeArrowheads="1"/>
          </p:cNvSpPr>
          <p:nvPr/>
        </p:nvSpPr>
        <p:spPr bwMode="auto">
          <a:xfrm>
            <a:off x="4071934" y="3071816"/>
            <a:ext cx="920992" cy="1235366"/>
          </a:xfrm>
          <a:prstGeom prst="downArrow">
            <a:avLst>
              <a:gd name="adj1" fmla="val 50000"/>
              <a:gd name="adj2" fmla="val 5002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" name="Seta para baixo 10"/>
          <p:cNvSpPr>
            <a:spLocks noChangeArrowheads="1"/>
          </p:cNvSpPr>
          <p:nvPr/>
        </p:nvSpPr>
        <p:spPr bwMode="auto">
          <a:xfrm>
            <a:off x="5072066" y="3071816"/>
            <a:ext cx="920992" cy="1235366"/>
          </a:xfrm>
          <a:prstGeom prst="downArrow">
            <a:avLst>
              <a:gd name="adj1" fmla="val 50000"/>
              <a:gd name="adj2" fmla="val 5002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14685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516744"/>
            <a:ext cx="7772400" cy="2351150"/>
          </a:xfrm>
        </p:spPr>
        <p:txBody>
          <a:bodyPr>
            <a:normAutofit/>
          </a:bodyPr>
          <a:lstStyle/>
          <a:p>
            <a:r>
              <a:rPr lang="pt-BR" dirty="0"/>
              <a:t>PROADES:</a:t>
            </a:r>
            <a:br>
              <a:rPr lang="pt-BR" dirty="0"/>
            </a:br>
            <a:r>
              <a:rPr lang="pt-BR" dirty="0" smtClean="0"/>
              <a:t>Avaliação do Desempenho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6827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31</a:t>
            </a:fld>
            <a:endParaRPr lang="pt-BR"/>
          </a:p>
        </p:txBody>
      </p:sp>
      <p:sp>
        <p:nvSpPr>
          <p:cNvPr id="3" name="Espaço Reservado para Conteúdo 1"/>
          <p:cNvSpPr txBox="1">
            <a:spLocks/>
          </p:cNvSpPr>
          <p:nvPr/>
        </p:nvSpPr>
        <p:spPr>
          <a:xfrm>
            <a:off x="107504" y="1110997"/>
            <a:ext cx="8856984" cy="347697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1588" marR="0" lvl="0" indent="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t-B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Concluída a etapa de planejamento de metas, atividades e condições de trabalho e concluído o prazo o prazo de execução das mesmas proceder-se-á à avaliação de desempenho das equipes da unidade </a:t>
            </a:r>
            <a:r>
              <a:rPr kumimoji="0" lang="pt-B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trabalho, </a:t>
            </a:r>
            <a:r>
              <a:rPr kumimoji="0" lang="pt-B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 deverá ocorrer em até dois ciclo</a:t>
            </a:r>
            <a:r>
              <a:rPr kumimoji="0" lang="pt-B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s, a saber:</a:t>
            </a:r>
          </a:p>
          <a:p>
            <a:pPr marL="361950" marR="0" lvl="0" indent="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t-BR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– 1º ciclo de avaliação, obrigatório e de natureza coletiva</a:t>
            </a:r>
            <a:endParaRPr kumimoji="0" lang="pt-B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1950" marR="0" lvl="0" indent="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t-B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 – 2º ciclo de avaliação, exigível apenas nos casos em que não se observar desempenho satisfatório da equipe de trabalho </a:t>
            </a:r>
            <a:r>
              <a:rPr kumimoji="0" lang="pt-B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(...), destinado a apurar os motivos do fracasso e avaliar individualmente os integrantes da equipe.</a:t>
            </a:r>
          </a:p>
          <a:p>
            <a:pPr marL="109728" marR="0" lvl="0" indent="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t-B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57158" y="285734"/>
            <a:ext cx="5286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/>
              <a:t>PROADES: A Avaliação</a:t>
            </a:r>
            <a:endParaRPr lang="pt-BR" sz="3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32</a:t>
            </a:fld>
            <a:endParaRPr lang="pt-BR"/>
          </a:p>
        </p:txBody>
      </p:sp>
      <p:sp>
        <p:nvSpPr>
          <p:cNvPr id="3" name="Espaço Reservado para Conteúdo 1"/>
          <p:cNvSpPr txBox="1">
            <a:spLocks/>
          </p:cNvSpPr>
          <p:nvPr/>
        </p:nvSpPr>
        <p:spPr>
          <a:xfrm>
            <a:off x="107504" y="1110997"/>
            <a:ext cx="8856984" cy="347697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1588" marR="0" lvl="0" indent="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t-BR" sz="27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Concluída a etapa de planejamento de metas, atividades e condições de trabalho e concluído o prazo o prazo de execução das mesmas proceder-se-á à avaliação de desempenho das equipes da unidade </a:t>
            </a:r>
            <a:r>
              <a:rPr kumimoji="0" lang="pt-BR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trabalho, </a:t>
            </a:r>
            <a:r>
              <a:rPr kumimoji="0" lang="pt-BR" sz="27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 deverá ocorrer em até dois ciclo</a:t>
            </a:r>
            <a:r>
              <a:rPr kumimoji="0" lang="pt-BR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s, a saber:</a:t>
            </a:r>
          </a:p>
          <a:p>
            <a:pPr marL="361950" marR="0" lvl="0" indent="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t-BR" sz="27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– 1º ciclo de avaliação, obrigatório e de natureza coletiva</a:t>
            </a:r>
            <a:endParaRPr kumimoji="0" lang="pt-BR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1950" marR="0" lvl="0" indent="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t-BR" sz="27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 – 2º ciclo de avaliação, exigível apenas nos casos em que não se observar desempenho satisfatório da equipe de trabalho </a:t>
            </a:r>
            <a:r>
              <a:rPr kumimoji="0" lang="pt-BR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(...), destinado a apurar os motivos do fracasso e avaliar individualmente os integrantes da equipe.</a:t>
            </a:r>
          </a:p>
          <a:p>
            <a:pPr marL="109728" marR="0" lvl="0" indent="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t-B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28596" y="357172"/>
            <a:ext cx="5000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/>
              <a:t>PROADES: A Avaliação</a:t>
            </a:r>
            <a:endParaRPr lang="pt-BR" sz="3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33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785786" y="428610"/>
            <a:ext cx="5429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/>
              <a:t>PROADES: 1º Ciclo Avaliação</a:t>
            </a:r>
            <a:endParaRPr lang="pt-BR" sz="3200" b="1" dirty="0"/>
          </a:p>
        </p:txBody>
      </p:sp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179512" y="987574"/>
            <a:ext cx="8784976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588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t-B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primeiro ciclo de avaliação de desempenho é obrigatório e condição essencial para a efetividade do programa</a:t>
            </a:r>
            <a:r>
              <a:rPr kumimoji="0" lang="pt-B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 será constituído pelas seguintes etapas: </a:t>
            </a:r>
          </a:p>
          <a:p>
            <a:pPr marL="36195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t-B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–</a:t>
            </a:r>
            <a:r>
              <a:rPr kumimoji="0" lang="pt-B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avaliação realizada pela representação dos usuários </a:t>
            </a:r>
            <a:r>
              <a:rPr kumimoji="0" lang="pt-B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comitê local (...);</a:t>
            </a:r>
          </a:p>
          <a:p>
            <a:pPr marL="36195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t-B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 – avaliação realizada pela representação dos servidores </a:t>
            </a:r>
            <a:r>
              <a:rPr kumimoji="0" lang="pt-B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comitê local (...);</a:t>
            </a:r>
          </a:p>
          <a:p>
            <a:pPr marL="36195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t-B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III – </a:t>
            </a:r>
            <a:r>
              <a:rPr kumimoji="0" lang="pt-BR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avaliação realizada pela representação de administração municipal </a:t>
            </a:r>
            <a:r>
              <a:rPr kumimoji="0" lang="pt-B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(...);</a:t>
            </a:r>
          </a:p>
          <a:p>
            <a:pPr marL="36195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t-B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 – síntese das avaliações </a:t>
            </a:r>
            <a:r>
              <a:rPr kumimoji="0" lang="pt-B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contidas nos incisos I, II e III (...).</a:t>
            </a:r>
          </a:p>
          <a:p>
            <a:pPr marL="1588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t-B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processo avaliativo </a:t>
            </a:r>
            <a:r>
              <a:rPr kumimoji="0" lang="pt-BR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inicia pela verificação da realização das condições de trabalho pactuadas que, uma vez ausentes, inviabilizam a análise em curso e implica necessariamente na avaliação positiva de todos os integrantes da equipe de trabalho</a:t>
            </a:r>
            <a:r>
              <a:rPr kumimoji="0" lang="pt-B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no item analisado do plano de trabalho e no seu correspondente do plano de atividades, </a:t>
            </a:r>
            <a:r>
              <a:rPr kumimoji="0" lang="pt-BR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 a nota máxima</a:t>
            </a:r>
            <a:r>
              <a:rPr kumimoji="0" lang="pt-B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pt-BR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34</a:t>
            </a:fld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rcRect t="11111" r="27358" b="4444"/>
          <a:stretch>
            <a:fillRect/>
          </a:stretch>
        </p:blipFill>
        <p:spPr bwMode="auto">
          <a:xfrm>
            <a:off x="1285852" y="1214428"/>
            <a:ext cx="742955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 txBox="1">
            <a:spLocks/>
          </p:cNvSpPr>
          <p:nvPr/>
        </p:nvSpPr>
        <p:spPr>
          <a:xfrm>
            <a:off x="457200" y="205979"/>
            <a:ext cx="6707088" cy="857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PROADES: A Avaliação – 1º Ciclo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4714876" y="1785932"/>
            <a:ext cx="142876" cy="7143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857752" y="1714494"/>
            <a:ext cx="24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solidFill>
                  <a:srgbClr val="FF0000"/>
                </a:solidFill>
              </a:rPr>
              <a:t>*Cálculo realizado pelo sistema</a:t>
            </a:r>
            <a:endParaRPr lang="pt-BR" sz="1050" dirty="0">
              <a:solidFill>
                <a:srgbClr val="FF0000"/>
              </a:solidFill>
            </a:endParaRPr>
          </a:p>
        </p:txBody>
      </p:sp>
      <p:sp>
        <p:nvSpPr>
          <p:cNvPr id="8" name="Seta para baixo 7"/>
          <p:cNvSpPr/>
          <p:nvPr/>
        </p:nvSpPr>
        <p:spPr>
          <a:xfrm>
            <a:off x="3714744" y="1928808"/>
            <a:ext cx="71438" cy="7143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500430" y="1928808"/>
            <a:ext cx="13573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solidFill>
                  <a:srgbClr val="FF0000"/>
                </a:solidFill>
              </a:rPr>
              <a:t>Insira a nota </a:t>
            </a:r>
            <a:endParaRPr lang="pt-BR" sz="1050" dirty="0">
              <a:solidFill>
                <a:srgbClr val="FF0000"/>
              </a:solidFill>
            </a:endParaRPr>
          </a:p>
        </p:txBody>
      </p:sp>
      <p:sp>
        <p:nvSpPr>
          <p:cNvPr id="10" name="Chave direita 9"/>
          <p:cNvSpPr/>
          <p:nvPr/>
        </p:nvSpPr>
        <p:spPr>
          <a:xfrm>
            <a:off x="7429520" y="2071684"/>
            <a:ext cx="214314" cy="2643206"/>
          </a:xfrm>
          <a:prstGeom prst="rightBrace">
            <a:avLst/>
          </a:prstGeom>
          <a:noFill/>
          <a:ln>
            <a:solidFill>
              <a:srgbClr val="C00000">
                <a:alpha val="9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715272" y="2143122"/>
            <a:ext cx="92869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Analise e assinale as alternativas que retratem  a realidade da unidade  de avaliação durante o período a ser avaliado.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2" name="Seta para a direita 11"/>
          <p:cNvSpPr/>
          <p:nvPr/>
        </p:nvSpPr>
        <p:spPr>
          <a:xfrm>
            <a:off x="7643834" y="1428742"/>
            <a:ext cx="142876" cy="7143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7715272" y="135730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>
                <a:solidFill>
                  <a:srgbClr val="FF0000"/>
                </a:solidFill>
              </a:rPr>
              <a:t>Após preencher, clicar em atualizar</a:t>
            </a:r>
            <a:endParaRPr lang="pt-BR" sz="9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987574"/>
            <a:ext cx="8784976" cy="3744416"/>
          </a:xfrm>
        </p:spPr>
        <p:txBody>
          <a:bodyPr>
            <a:normAutofit/>
          </a:bodyPr>
          <a:lstStyle/>
          <a:p>
            <a:pPr marL="1588" indent="0">
              <a:lnSpc>
                <a:spcPct val="120000"/>
              </a:lnSpc>
              <a:buNone/>
            </a:pPr>
            <a:r>
              <a:rPr lang="pt-BR" sz="2200" dirty="0" smtClean="0"/>
              <a:t>Pesos </a:t>
            </a:r>
            <a:r>
              <a:rPr lang="pt-BR" sz="2200" dirty="0"/>
              <a:t>relativos, </a:t>
            </a:r>
            <a:r>
              <a:rPr lang="pt-BR" sz="2200" dirty="0" smtClean="0"/>
              <a:t>(...):</a:t>
            </a:r>
            <a:r>
              <a:rPr lang="pt-BR" sz="2200" baseline="30000" dirty="0" smtClean="0"/>
              <a:t> </a:t>
            </a:r>
            <a:endParaRPr lang="pt-BR" sz="2200" dirty="0"/>
          </a:p>
          <a:p>
            <a:pPr marL="361950" indent="0">
              <a:lnSpc>
                <a:spcPct val="120000"/>
              </a:lnSpc>
              <a:buNone/>
            </a:pPr>
            <a:r>
              <a:rPr lang="pt-BR" sz="2200" b="1" dirty="0"/>
              <a:t>I – </a:t>
            </a:r>
            <a:r>
              <a:rPr lang="pt-BR" sz="2200" dirty="0"/>
              <a:t>o peso da </a:t>
            </a:r>
            <a:r>
              <a:rPr lang="pt-BR" sz="2200" b="1" dirty="0">
                <a:solidFill>
                  <a:srgbClr val="C00000"/>
                </a:solidFill>
              </a:rPr>
              <a:t>nota da representação dos usuários é 50% </a:t>
            </a:r>
            <a:r>
              <a:rPr lang="pt-BR" sz="2200" dirty="0" smtClean="0"/>
              <a:t>da </a:t>
            </a:r>
            <a:r>
              <a:rPr lang="pt-BR" sz="2200" dirty="0"/>
              <a:t>nota total.</a:t>
            </a:r>
          </a:p>
          <a:p>
            <a:pPr marL="361950" indent="0">
              <a:lnSpc>
                <a:spcPct val="120000"/>
              </a:lnSpc>
              <a:buNone/>
            </a:pPr>
            <a:r>
              <a:rPr lang="pt-BR" sz="2200" b="1" dirty="0"/>
              <a:t>II – </a:t>
            </a:r>
            <a:r>
              <a:rPr lang="pt-BR" sz="2200" dirty="0"/>
              <a:t>o peso da </a:t>
            </a:r>
            <a:r>
              <a:rPr lang="pt-BR" sz="2200" b="1" dirty="0"/>
              <a:t>nota da representação dos servidores é de 25% </a:t>
            </a:r>
            <a:r>
              <a:rPr lang="pt-BR" sz="2200" dirty="0" smtClean="0"/>
              <a:t>da </a:t>
            </a:r>
            <a:r>
              <a:rPr lang="pt-BR" sz="2200" dirty="0"/>
              <a:t>nota total.</a:t>
            </a:r>
          </a:p>
          <a:p>
            <a:pPr marL="361950" indent="0">
              <a:lnSpc>
                <a:spcPct val="120000"/>
              </a:lnSpc>
              <a:buNone/>
            </a:pPr>
            <a:r>
              <a:rPr lang="pt-BR" sz="2200" b="1" dirty="0"/>
              <a:t>III</a:t>
            </a:r>
            <a:r>
              <a:rPr lang="pt-BR" sz="2200" dirty="0"/>
              <a:t> – o peso da </a:t>
            </a:r>
            <a:r>
              <a:rPr lang="pt-BR" sz="2200" b="1" dirty="0">
                <a:solidFill>
                  <a:srgbClr val="C00000"/>
                </a:solidFill>
              </a:rPr>
              <a:t>nota da representação da administração municipal é de 25%</a:t>
            </a:r>
            <a:r>
              <a:rPr lang="pt-BR" sz="2200" dirty="0">
                <a:solidFill>
                  <a:srgbClr val="C00000"/>
                </a:solidFill>
              </a:rPr>
              <a:t> </a:t>
            </a:r>
            <a:r>
              <a:rPr lang="pt-BR" sz="2200" dirty="0" smtClean="0"/>
              <a:t>da </a:t>
            </a:r>
            <a:r>
              <a:rPr lang="pt-BR" sz="2200" dirty="0"/>
              <a:t>nota total</a:t>
            </a:r>
            <a:r>
              <a:rPr lang="pt-BR" sz="2200" dirty="0" smtClean="0"/>
              <a:t>.</a:t>
            </a:r>
            <a:endParaRPr lang="pt-BR" sz="22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35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05979"/>
            <a:ext cx="6707088" cy="709587"/>
          </a:xfrm>
        </p:spPr>
        <p:txBody>
          <a:bodyPr/>
          <a:lstStyle/>
          <a:p>
            <a:r>
              <a:rPr lang="pt-BR" dirty="0"/>
              <a:t>PROADES: </a:t>
            </a:r>
            <a:r>
              <a:rPr lang="pt-BR" dirty="0" smtClean="0"/>
              <a:t>1º Ciclo </a:t>
            </a:r>
            <a:r>
              <a:rPr lang="pt-BR" dirty="0"/>
              <a:t>Avaliação</a:t>
            </a:r>
          </a:p>
        </p:txBody>
      </p:sp>
    </p:spTree>
    <p:extLst>
      <p:ext uri="{BB962C8B-B14F-4D97-AF65-F5344CB8AC3E}">
        <p14:creationId xmlns:p14="http://schemas.microsoft.com/office/powerpoint/2010/main" xmlns="" val="164570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9024" y="1626508"/>
            <a:ext cx="8784976" cy="3516992"/>
          </a:xfrm>
        </p:spPr>
        <p:txBody>
          <a:bodyPr>
            <a:normAutofit fontScale="70000" lnSpcReduction="20000"/>
          </a:bodyPr>
          <a:lstStyle/>
          <a:p>
            <a:pPr marL="1588" indent="0">
              <a:lnSpc>
                <a:spcPct val="120000"/>
              </a:lnSpc>
              <a:buNone/>
            </a:pPr>
            <a:r>
              <a:rPr lang="pt-BR" dirty="0" smtClean="0"/>
              <a:t>Nos </a:t>
            </a:r>
            <a:r>
              <a:rPr lang="pt-BR" b="1" dirty="0"/>
              <a:t>casos em que o aproveitamento das equipes da unidade de avaliação for maior ou igual a 70</a:t>
            </a:r>
            <a:r>
              <a:rPr lang="pt-BR" b="1" dirty="0" smtClean="0"/>
              <a:t>%</a:t>
            </a:r>
            <a:r>
              <a:rPr lang="pt-BR" dirty="0" smtClean="0"/>
              <a:t>, </a:t>
            </a:r>
            <a:r>
              <a:rPr lang="pt-BR" dirty="0"/>
              <a:t>considerada a nota final do documento síntese </a:t>
            </a:r>
            <a:r>
              <a:rPr lang="pt-BR" dirty="0" smtClean="0"/>
              <a:t>(...), </a:t>
            </a:r>
            <a:r>
              <a:rPr lang="pt-BR" b="1" dirty="0">
                <a:solidFill>
                  <a:srgbClr val="C00000"/>
                </a:solidFill>
              </a:rPr>
              <a:t>esta nota obtida coletivamente será atribuída a cada um dos membros da equipe</a:t>
            </a:r>
            <a:r>
              <a:rPr lang="pt-BR" dirty="0"/>
              <a:t>, </a:t>
            </a:r>
            <a:r>
              <a:rPr lang="pt-BR" b="1" dirty="0"/>
              <a:t>bem como às chefias imediatas e, registrada pela secretaria municipal responsável pela gestão de pessoal</a:t>
            </a:r>
            <a:r>
              <a:rPr lang="pt-BR" dirty="0"/>
              <a:t>, </a:t>
            </a:r>
            <a:r>
              <a:rPr lang="pt-BR" b="1" dirty="0">
                <a:solidFill>
                  <a:srgbClr val="C00000"/>
                </a:solidFill>
              </a:rPr>
              <a:t>para compor os indicadores individuais para progressão por mérito profissional, encerrando o processo de avaliação de desempenho do exercício, na unidade</a:t>
            </a:r>
            <a:r>
              <a:rPr lang="pt-BR" dirty="0"/>
              <a:t>, sendo </a:t>
            </a:r>
            <a:r>
              <a:rPr lang="pt-BR" b="1" dirty="0"/>
              <a:t>vedada neste caso a realização do segundo ciclo</a:t>
            </a:r>
            <a:r>
              <a:rPr lang="pt-BR" dirty="0"/>
              <a:t>, </a:t>
            </a:r>
            <a:r>
              <a:rPr lang="pt-BR" dirty="0" smtClean="0"/>
              <a:t>(...).</a:t>
            </a:r>
            <a:r>
              <a:rPr lang="pt-BR" baseline="30000" dirty="0" smtClean="0"/>
              <a:t> </a:t>
            </a:r>
            <a:endParaRPr lang="pt-BR" dirty="0"/>
          </a:p>
          <a:p>
            <a:pPr marL="1588" indent="0">
              <a:lnSpc>
                <a:spcPct val="120000"/>
              </a:lnSpc>
              <a:buNone/>
            </a:pPr>
            <a:r>
              <a:rPr lang="pt-BR" dirty="0" smtClean="0"/>
              <a:t>Concluído </a:t>
            </a:r>
            <a:r>
              <a:rPr lang="pt-BR" dirty="0"/>
              <a:t>o processo de avaliação do exercício, o comitê local deve iniciar imediatamente a elaboração do plano de metas e atividades do próximo período, </a:t>
            </a:r>
            <a:r>
              <a:rPr lang="pt-BR" dirty="0" smtClean="0"/>
              <a:t>(...).</a:t>
            </a:r>
            <a:r>
              <a:rPr lang="pt-BR" baseline="30000" dirty="0" smtClean="0"/>
              <a:t> 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36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05979"/>
            <a:ext cx="6707088" cy="709587"/>
          </a:xfrm>
        </p:spPr>
        <p:txBody>
          <a:bodyPr>
            <a:normAutofit/>
          </a:bodyPr>
          <a:lstStyle/>
          <a:p>
            <a:r>
              <a:rPr lang="pt-BR" sz="2800" dirty="0"/>
              <a:t>PROADES: </a:t>
            </a:r>
            <a:r>
              <a:rPr lang="pt-BR" sz="2800" dirty="0" smtClean="0"/>
              <a:t>1º Ciclo Avaliação - COLETIVA</a:t>
            </a:r>
            <a:endParaRPr lang="pt-BR" sz="2800" dirty="0"/>
          </a:p>
        </p:txBody>
      </p:sp>
      <p:pic>
        <p:nvPicPr>
          <p:cNvPr id="5" name="Imagem 4" descr="trabalho-equipe-banco-de-ilustrações_csp2895935.jpg"/>
          <p:cNvPicPr>
            <a:picLocks noChangeAspect="1"/>
          </p:cNvPicPr>
          <p:nvPr/>
        </p:nvPicPr>
        <p:blipFill>
          <a:blip r:embed="rId2"/>
          <a:srcRect b="13333"/>
          <a:stretch>
            <a:fillRect/>
          </a:stretch>
        </p:blipFill>
        <p:spPr>
          <a:xfrm>
            <a:off x="3071802" y="714362"/>
            <a:ext cx="1785950" cy="92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153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00034" y="1500180"/>
            <a:ext cx="8535892" cy="3159802"/>
          </a:xfrm>
        </p:spPr>
        <p:txBody>
          <a:bodyPr>
            <a:normAutofit fontScale="62500" lnSpcReduction="20000"/>
          </a:bodyPr>
          <a:lstStyle/>
          <a:p>
            <a:pPr marL="1588" indent="0">
              <a:lnSpc>
                <a:spcPct val="120000"/>
              </a:lnSpc>
              <a:buNone/>
            </a:pPr>
            <a:r>
              <a:rPr lang="pt-BR" b="1" dirty="0" smtClean="0"/>
              <a:t>Nos </a:t>
            </a:r>
            <a:r>
              <a:rPr lang="pt-BR" b="1" dirty="0"/>
              <a:t>casos em que o aproveitamento apurado no documento síntese </a:t>
            </a:r>
            <a:r>
              <a:rPr lang="pt-BR" b="1" dirty="0" smtClean="0"/>
              <a:t>(...), </a:t>
            </a:r>
            <a:r>
              <a:rPr lang="pt-BR" b="1" dirty="0"/>
              <a:t>for inferior a 70</a:t>
            </a:r>
            <a:r>
              <a:rPr lang="pt-BR" b="1" dirty="0" smtClean="0"/>
              <a:t>%, </a:t>
            </a:r>
            <a:r>
              <a:rPr lang="pt-BR" b="1" dirty="0"/>
              <a:t>em virtude do não cumprimento das metas ou da baixa qualidade </a:t>
            </a:r>
            <a:r>
              <a:rPr lang="pt-BR" dirty="0"/>
              <a:t>das atividades, </a:t>
            </a:r>
            <a:r>
              <a:rPr lang="pt-BR" b="1" dirty="0">
                <a:solidFill>
                  <a:srgbClr val="C00000"/>
                </a:solidFill>
              </a:rPr>
              <a:t>deverá iniciar-se o segundo ciclo de avaliação de desempenho</a:t>
            </a:r>
            <a:r>
              <a:rPr lang="pt-BR" dirty="0"/>
              <a:t>, baseado na observação do desempenho individual dos membros da equipe e das chefias, nos seus respectivos planos de atividade, </a:t>
            </a:r>
            <a:r>
              <a:rPr lang="pt-BR" b="1" dirty="0"/>
              <a:t>apenas nas metas ou atividades cujas notas não atingiram o mínimo</a:t>
            </a:r>
            <a:r>
              <a:rPr lang="pt-BR" dirty="0"/>
              <a:t> </a:t>
            </a:r>
            <a:r>
              <a:rPr lang="pt-BR" dirty="0" smtClean="0"/>
              <a:t>(...). </a:t>
            </a:r>
            <a:endParaRPr lang="pt-BR" dirty="0"/>
          </a:p>
          <a:p>
            <a:pPr marL="1588" indent="0">
              <a:lnSpc>
                <a:spcPct val="120000"/>
              </a:lnSpc>
              <a:buNone/>
            </a:pPr>
            <a:r>
              <a:rPr lang="pt-BR" b="1" dirty="0" smtClean="0">
                <a:solidFill>
                  <a:srgbClr val="C00000"/>
                </a:solidFill>
              </a:rPr>
              <a:t>As </a:t>
            </a:r>
            <a:r>
              <a:rPr lang="pt-BR" b="1" dirty="0">
                <a:solidFill>
                  <a:srgbClr val="C00000"/>
                </a:solidFill>
              </a:rPr>
              <a:t>representações da administração e dos membros da equipe de trabalho serão as avaliadoras deste segundo ciclo</a:t>
            </a:r>
            <a:r>
              <a:rPr lang="pt-BR" dirty="0"/>
              <a:t>, </a:t>
            </a:r>
            <a:r>
              <a:rPr lang="pt-BR" b="1" dirty="0"/>
              <a:t>não cabendo à representação dos usuários a atribuição de nota nesta fase do processo</a:t>
            </a:r>
            <a:r>
              <a:rPr lang="pt-BR" dirty="0"/>
              <a:t>. </a:t>
            </a:r>
          </a:p>
          <a:p>
            <a:pPr marL="1588" indent="0">
              <a:lnSpc>
                <a:spcPct val="120000"/>
              </a:lnSpc>
              <a:buNone/>
            </a:pPr>
            <a:r>
              <a:rPr lang="pt-BR" b="1" dirty="0" smtClean="0">
                <a:solidFill>
                  <a:srgbClr val="C00000"/>
                </a:solidFill>
              </a:rPr>
              <a:t>As </a:t>
            </a:r>
            <a:r>
              <a:rPr lang="pt-BR" b="1" dirty="0">
                <a:solidFill>
                  <a:srgbClr val="C00000"/>
                </a:solidFill>
              </a:rPr>
              <a:t>notas das metas ou atividades que atingiram o aproveitamento satisfatório singular, maior ou igual a 70% </a:t>
            </a:r>
            <a:r>
              <a:rPr lang="pt-BR" dirty="0" smtClean="0"/>
              <a:t>(...), </a:t>
            </a:r>
            <a:r>
              <a:rPr lang="pt-BR" dirty="0"/>
              <a:t>deverão ser preservadas e repetidas na nova síntese que resultar do segundo ciclo de avaliação.</a:t>
            </a:r>
          </a:p>
          <a:p>
            <a:pPr marL="1588" indent="0">
              <a:lnSpc>
                <a:spcPct val="120000"/>
              </a:lnSpc>
              <a:buNone/>
            </a:pP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37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05979"/>
            <a:ext cx="6707088" cy="709587"/>
          </a:xfrm>
        </p:spPr>
        <p:txBody>
          <a:bodyPr>
            <a:normAutofit/>
          </a:bodyPr>
          <a:lstStyle/>
          <a:p>
            <a:r>
              <a:rPr lang="pt-BR" sz="2800" dirty="0"/>
              <a:t>PROADES: </a:t>
            </a:r>
            <a:r>
              <a:rPr lang="pt-BR" sz="2800" dirty="0" smtClean="0"/>
              <a:t>2º Ciclo Avaliação - INDIVIDUAL</a:t>
            </a:r>
            <a:endParaRPr lang="pt-BR" sz="2800" dirty="0"/>
          </a:p>
        </p:txBody>
      </p:sp>
      <p:pic>
        <p:nvPicPr>
          <p:cNvPr id="7" name="Imagem 6" descr="INDIVIDUAL1.jpg"/>
          <p:cNvPicPr>
            <a:picLocks noChangeAspect="1"/>
          </p:cNvPicPr>
          <p:nvPr/>
        </p:nvPicPr>
        <p:blipFill>
          <a:blip r:embed="rId2" cstate="print"/>
          <a:srcRect t="8029" b="11679"/>
          <a:stretch>
            <a:fillRect/>
          </a:stretch>
        </p:blipFill>
        <p:spPr>
          <a:xfrm>
            <a:off x="3143240" y="785800"/>
            <a:ext cx="1957374" cy="7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921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131590"/>
            <a:ext cx="8784976" cy="3744416"/>
          </a:xfrm>
        </p:spPr>
        <p:txBody>
          <a:bodyPr>
            <a:normAutofit fontScale="77500" lnSpcReduction="20000"/>
          </a:bodyPr>
          <a:lstStyle/>
          <a:p>
            <a:pPr marL="1588" indent="0">
              <a:lnSpc>
                <a:spcPct val="120000"/>
              </a:lnSpc>
              <a:buNone/>
            </a:pPr>
            <a:r>
              <a:rPr lang="pt-BR" dirty="0" smtClean="0"/>
              <a:t>A avaliação individual dos membros das equipes (...) atribuirá as notas, considerando os seguintes quesitos agravantes ou atenuantes do ambiente institucional analisado:</a:t>
            </a:r>
            <a:r>
              <a:rPr lang="pt-BR" baseline="30000" dirty="0" smtClean="0"/>
              <a:t> </a:t>
            </a:r>
            <a:endParaRPr lang="pt-BR" dirty="0" smtClean="0"/>
          </a:p>
          <a:p>
            <a:pPr marL="361950" indent="0">
              <a:lnSpc>
                <a:spcPct val="120000"/>
              </a:lnSpc>
              <a:buNone/>
            </a:pPr>
            <a:r>
              <a:rPr lang="pt-BR" b="1" dirty="0" smtClean="0"/>
              <a:t>IV</a:t>
            </a:r>
            <a:r>
              <a:rPr lang="pt-BR" dirty="0" smtClean="0"/>
              <a:t> </a:t>
            </a:r>
            <a:r>
              <a:rPr lang="pt-BR" dirty="0"/>
              <a:t>– </a:t>
            </a:r>
            <a:r>
              <a:rPr lang="pt-BR" b="1" dirty="0"/>
              <a:t>se problemas externos à equipe dificultaram o cumprimento da meta ou atividade em questão</a:t>
            </a:r>
            <a:r>
              <a:rPr lang="pt-BR" dirty="0"/>
              <a:t>;</a:t>
            </a:r>
          </a:p>
          <a:p>
            <a:pPr marL="361950" indent="0">
              <a:lnSpc>
                <a:spcPct val="120000"/>
              </a:lnSpc>
              <a:buNone/>
            </a:pPr>
            <a:r>
              <a:rPr lang="pt-BR" b="1" dirty="0"/>
              <a:t>V</a:t>
            </a:r>
            <a:r>
              <a:rPr lang="pt-BR" dirty="0"/>
              <a:t> – </a:t>
            </a:r>
            <a:r>
              <a:rPr lang="pt-BR" b="1" dirty="0">
                <a:solidFill>
                  <a:srgbClr val="C00000"/>
                </a:solidFill>
              </a:rPr>
              <a:t>o desempenho que cada membro da equipe obteve, mesmo diante dos problemas apresentados</a:t>
            </a:r>
            <a:r>
              <a:rPr lang="pt-BR" dirty="0"/>
              <a:t>; e,</a:t>
            </a:r>
          </a:p>
          <a:p>
            <a:pPr marL="361950" indent="0">
              <a:lnSpc>
                <a:spcPct val="120000"/>
              </a:lnSpc>
              <a:buNone/>
            </a:pPr>
            <a:r>
              <a:rPr lang="pt-BR" b="1" dirty="0"/>
              <a:t>VI</a:t>
            </a:r>
            <a:r>
              <a:rPr lang="pt-BR" dirty="0"/>
              <a:t> – quando couberem, </a:t>
            </a:r>
            <a:r>
              <a:rPr lang="pt-BR" b="1" dirty="0"/>
              <a:t>outros fatores não incluídos no instrumento de avaliação que sejam relevantes ao não cumprimento da meta ou atividade em questão, designados como observações na avaliação</a:t>
            </a:r>
            <a:r>
              <a:rPr lang="pt-BR" dirty="0"/>
              <a:t>.</a:t>
            </a:r>
          </a:p>
          <a:p>
            <a:pPr marL="109728" indent="0">
              <a:lnSpc>
                <a:spcPct val="120000"/>
              </a:lnSpc>
              <a:buNone/>
            </a:pP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38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PROADES: 2º Ciclo Avaliação</a:t>
            </a:r>
          </a:p>
        </p:txBody>
      </p:sp>
    </p:spTree>
    <p:extLst>
      <p:ext uri="{BB962C8B-B14F-4D97-AF65-F5344CB8AC3E}">
        <p14:creationId xmlns:p14="http://schemas.microsoft.com/office/powerpoint/2010/main" xmlns="" val="414710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39</a:t>
            </a:fld>
            <a:endParaRPr lang="pt-BR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3076859062"/>
              </p:ext>
            </p:extLst>
          </p:nvPr>
        </p:nvGraphicFramePr>
        <p:xfrm>
          <a:off x="179512" y="123479"/>
          <a:ext cx="885698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201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05831-69DB-4D67-AEC1-860D58489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39B05831-69DB-4D67-AEC1-860D58489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39B05831-69DB-4D67-AEC1-860D58489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0CF767-22FC-4C72-A5B6-73FF5FDF7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370CF767-22FC-4C72-A5B6-73FF5FDF7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370CF767-22FC-4C72-A5B6-73FF5FDF7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41774E-8114-4BA8-B167-1A498AF39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3741774E-8114-4BA8-B167-1A498AF39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3741774E-8114-4BA8-B167-1A498AF39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9CF20C-DCB0-4F1B-AD31-236137F72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F89CF20C-DCB0-4F1B-AD31-236137F72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F89CF20C-DCB0-4F1B-AD31-236137F72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DA43B5-D346-48F4-A723-914D316E0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60DA43B5-D346-48F4-A723-914D316E0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60DA43B5-D346-48F4-A723-914D316E0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7A6D56-F627-475B-B2BB-27F17C633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C67A6D56-F627-475B-B2BB-27F17C633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C67A6D56-F627-475B-B2BB-27F17C633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75049E-8A3A-4D67-93BE-C287C347C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9375049E-8A3A-4D67-93BE-C287C347C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9375049E-8A3A-4D67-93BE-C287C347C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E66504-A4B2-4941-A503-04FA04013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19E66504-A4B2-4941-A503-04FA04013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19E66504-A4B2-4941-A503-04FA04013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55B002-113D-471C-8B01-758ADA6DE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D455B002-113D-471C-8B01-758ADA6DE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D455B002-113D-471C-8B01-758ADA6DE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45BB4E-B61E-4593-83AC-A21871C5C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B145BB4E-B61E-4593-83AC-A21871C5C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B145BB4E-B61E-4593-83AC-A21871C5C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F6EFC4-899D-4AB9-83F6-52740506E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C0F6EFC4-899D-4AB9-83F6-52740506E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graphicEl>
                                              <a:dgm id="{C0F6EFC4-899D-4AB9-83F6-52740506E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799858-33A8-47DB-87CB-CC9662A28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9D799858-33A8-47DB-87CB-CC9662A28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graphicEl>
                                              <a:dgm id="{9D799858-33A8-47DB-87CB-CC9662A28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D7443A-53BD-4554-B0A1-7992FB988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graphicEl>
                                              <a:dgm id="{21D7443A-53BD-4554-B0A1-7992FB988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graphicEl>
                                              <a:dgm id="{21D7443A-53BD-4554-B0A1-7992FB988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Abrange:</a:t>
            </a:r>
          </a:p>
          <a:p>
            <a:pPr algn="just">
              <a:buNone/>
            </a:pPr>
            <a:endParaRPr lang="pt-BR" dirty="0" smtClean="0"/>
          </a:p>
          <a:p>
            <a:pPr lvl="1"/>
            <a:r>
              <a:rPr lang="pt-BR" sz="2400" dirty="0" smtClean="0"/>
              <a:t>a </a:t>
            </a:r>
            <a:r>
              <a:rPr lang="pt-BR" sz="2400" b="1" dirty="0" smtClean="0">
                <a:solidFill>
                  <a:srgbClr val="C00000"/>
                </a:solidFill>
              </a:rPr>
              <a:t>avaliação institucional </a:t>
            </a:r>
            <a:r>
              <a:rPr lang="pt-BR" sz="2400" dirty="0" smtClean="0"/>
              <a:t>da prefeitura municipal, </a:t>
            </a:r>
          </a:p>
          <a:p>
            <a:pPr lvl="1"/>
            <a:r>
              <a:rPr lang="pt-BR" sz="2400" dirty="0" smtClean="0"/>
              <a:t>a </a:t>
            </a:r>
            <a:r>
              <a:rPr lang="pt-BR" sz="2400" b="1" dirty="0" smtClean="0"/>
              <a:t>avaliação dos coletivos de trabalho</a:t>
            </a:r>
            <a:r>
              <a:rPr lang="pt-BR" sz="2400" dirty="0" smtClean="0"/>
              <a:t>;</a:t>
            </a:r>
          </a:p>
          <a:p>
            <a:pPr lvl="1"/>
            <a:r>
              <a:rPr lang="pt-BR" sz="2400" dirty="0" smtClean="0"/>
              <a:t>a </a:t>
            </a:r>
            <a:r>
              <a:rPr lang="pt-BR" sz="2400" b="1" dirty="0" smtClean="0">
                <a:solidFill>
                  <a:srgbClr val="C00000"/>
                </a:solidFill>
              </a:rPr>
              <a:t>avaliação das condições de trabalho</a:t>
            </a:r>
            <a:r>
              <a:rPr lang="pt-BR" sz="2400" dirty="0" smtClean="0"/>
              <a:t>; e,</a:t>
            </a:r>
          </a:p>
          <a:p>
            <a:pPr lvl="1"/>
            <a:r>
              <a:rPr lang="pt-BR" sz="2400" dirty="0" smtClean="0"/>
              <a:t>a </a:t>
            </a:r>
            <a:r>
              <a:rPr lang="pt-BR" sz="2400" b="1" dirty="0" smtClean="0"/>
              <a:t>avaliação dos servidores públicos municipais </a:t>
            </a:r>
            <a:r>
              <a:rPr lang="pt-BR" sz="2400" dirty="0" smtClean="0"/>
              <a:t>de Hortolândia; </a:t>
            </a:r>
          </a:p>
          <a:p>
            <a:pPr lvl="1">
              <a:buNone/>
            </a:pPr>
            <a:endParaRPr lang="pt-BR" sz="1900" dirty="0" smtClean="0"/>
          </a:p>
          <a:p>
            <a:pPr algn="just">
              <a:buNone/>
            </a:pP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PROADES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5437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40</a:t>
            </a:fld>
            <a:endParaRPr lang="pt-BR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1844858558"/>
              </p:ext>
            </p:extLst>
          </p:nvPr>
        </p:nvGraphicFramePr>
        <p:xfrm>
          <a:off x="179512" y="123479"/>
          <a:ext cx="885698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1136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B05831-69DB-4D67-AEC1-860D58489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39B05831-69DB-4D67-AEC1-860D58489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39B05831-69DB-4D67-AEC1-860D58489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0CF767-22FC-4C72-A5B6-73FF5FDF7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370CF767-22FC-4C72-A5B6-73FF5FDF7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370CF767-22FC-4C72-A5B6-73FF5FDF7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41774E-8114-4BA8-B167-1A498AF39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3741774E-8114-4BA8-B167-1A498AF39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3741774E-8114-4BA8-B167-1A498AF39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9CF20C-DCB0-4F1B-AD31-236137F72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F89CF20C-DCB0-4F1B-AD31-236137F72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F89CF20C-DCB0-4F1B-AD31-236137F72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DA43B5-D346-48F4-A723-914D316E0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60DA43B5-D346-48F4-A723-914D316E0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60DA43B5-D346-48F4-A723-914D316E0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7A6D56-F627-475B-B2BB-27F17C633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C67A6D56-F627-475B-B2BB-27F17C633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C67A6D56-F627-475B-B2BB-27F17C633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75049E-8A3A-4D67-93BE-C287C347C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9375049E-8A3A-4D67-93BE-C287C347C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9375049E-8A3A-4D67-93BE-C287C347C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55B002-113D-471C-8B01-758ADA6DE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D455B002-113D-471C-8B01-758ADA6DE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D455B002-113D-471C-8B01-758ADA6DE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45BB4E-B61E-4593-83AC-A21871C5C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B145BB4E-B61E-4593-83AC-A21871C5C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B145BB4E-B61E-4593-83AC-A21871C5C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F6EFC4-899D-4AB9-83F6-52740506E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C0F6EFC4-899D-4AB9-83F6-52740506E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C0F6EFC4-899D-4AB9-83F6-52740506E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799858-33A8-47DB-87CB-CC9662A28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9D799858-33A8-47DB-87CB-CC9662A28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graphicEl>
                                              <a:dgm id="{9D799858-33A8-47DB-87CB-CC9662A28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D7443A-53BD-4554-B0A1-7992FB988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21D7443A-53BD-4554-B0A1-7992FB988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graphicEl>
                                              <a:dgm id="{21D7443A-53BD-4554-B0A1-7992FB988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071552"/>
            <a:ext cx="8229600" cy="3500461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t-BR" dirty="0" smtClean="0"/>
              <a:t>Contatos da equipe técnica do Setor de Avaliação de Desempenho e Estágio Probatório: </a:t>
            </a:r>
          </a:p>
          <a:p>
            <a:pPr algn="ctr">
              <a:buNone/>
            </a:pPr>
            <a:r>
              <a:rPr lang="pt-BR" dirty="0" smtClean="0"/>
              <a:t>Carmen</a:t>
            </a:r>
          </a:p>
          <a:p>
            <a:pPr algn="ctr">
              <a:buNone/>
            </a:pPr>
            <a:r>
              <a:rPr lang="pt-BR" dirty="0" err="1" smtClean="0"/>
              <a:t>Rafaella</a:t>
            </a:r>
            <a:endParaRPr lang="pt-BR" dirty="0" smtClean="0"/>
          </a:p>
          <a:p>
            <a:pPr algn="ctr">
              <a:buNone/>
            </a:pPr>
            <a:r>
              <a:rPr lang="pt-BR" dirty="0" smtClean="0"/>
              <a:t>Rose Santos </a:t>
            </a:r>
          </a:p>
          <a:p>
            <a:pPr algn="just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Telefone: 3965-1423, ramais 6946 e 6953</a:t>
            </a:r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Email: </a:t>
            </a:r>
            <a:r>
              <a:rPr lang="pt-BR" dirty="0" smtClean="0">
                <a:hlinkClick r:id="rId2"/>
              </a:rPr>
              <a:t>avaliacaodesempenho@hortolandia.sp.gov.br</a:t>
            </a:r>
            <a:endParaRPr lang="pt-BR" dirty="0" smtClean="0"/>
          </a:p>
          <a:p>
            <a:pPr algn="ctr">
              <a:buNone/>
            </a:pP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41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071553"/>
            <a:ext cx="8229600" cy="3372406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2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sz="2600" b="1" dirty="0" smtClean="0">
                <a:solidFill>
                  <a:srgbClr val="C00000"/>
                </a:solidFill>
              </a:rPr>
              <a:t>É uma política pública destinada</a:t>
            </a:r>
            <a:r>
              <a:rPr lang="pt-BR" sz="1900" b="1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endParaRPr lang="pt-BR" sz="1900" b="1" dirty="0" smtClean="0">
              <a:solidFill>
                <a:srgbClr val="C00000"/>
              </a:solidFill>
            </a:endParaRPr>
          </a:p>
          <a:p>
            <a:pPr lvl="1"/>
            <a:r>
              <a:rPr lang="pt-BR" sz="2400" dirty="0" smtClean="0"/>
              <a:t>a </a:t>
            </a:r>
            <a:r>
              <a:rPr lang="pt-BR" sz="2400" b="1" dirty="0" smtClean="0"/>
              <a:t>fomentar o desenvolvimento dos servidores</a:t>
            </a:r>
            <a:r>
              <a:rPr lang="pt-BR" sz="2400" dirty="0" smtClean="0"/>
              <a:t>:</a:t>
            </a:r>
          </a:p>
          <a:p>
            <a:pPr lvl="1"/>
            <a:r>
              <a:rPr lang="pt-BR" sz="2400" dirty="0" smtClean="0"/>
              <a:t>a </a:t>
            </a:r>
            <a:r>
              <a:rPr lang="pt-BR" sz="2400" b="1" dirty="0" smtClean="0">
                <a:solidFill>
                  <a:srgbClr val="C00000"/>
                </a:solidFill>
              </a:rPr>
              <a:t>melhorar a qualidade dos serviços e das atividades </a:t>
            </a:r>
            <a:r>
              <a:rPr lang="pt-BR" sz="2400" dirty="0" smtClean="0"/>
              <a:t>da administração municipal.</a:t>
            </a:r>
          </a:p>
          <a:p>
            <a:pPr algn="just">
              <a:buNone/>
            </a:pPr>
            <a:endParaRPr lang="pt-BR" b="1" u="sng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PROADES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t-BR" sz="2000" b="1" dirty="0" smtClean="0">
                <a:solidFill>
                  <a:srgbClr val="FF0000"/>
                </a:solidFill>
              </a:rPr>
              <a:t>Dentre outros </a:t>
            </a:r>
            <a:r>
              <a:rPr lang="pt-BR" sz="2000" b="1" u="sng" dirty="0" smtClean="0">
                <a:solidFill>
                  <a:srgbClr val="FF0000"/>
                </a:solidFill>
              </a:rPr>
              <a:t>pressupostos</a:t>
            </a:r>
            <a:r>
              <a:rPr lang="pt-BR" sz="2000" b="1" dirty="0" smtClean="0">
                <a:solidFill>
                  <a:srgbClr val="FF0000"/>
                </a:solidFill>
              </a:rPr>
              <a:t> no Decreto 4147/2019, destacamos: </a:t>
            </a:r>
          </a:p>
          <a:p>
            <a:pPr>
              <a:buFont typeface="Courier New" pitchFamily="49" charset="0"/>
              <a:buChar char="o"/>
            </a:pPr>
            <a:r>
              <a:rPr lang="pt-BR" sz="1800" b="1" dirty="0" smtClean="0"/>
              <a:t>a inclusão dos usuários no processo avaliativo; </a:t>
            </a:r>
          </a:p>
          <a:p>
            <a:pPr>
              <a:buFont typeface="Courier New" pitchFamily="49" charset="0"/>
              <a:buChar char="o"/>
            </a:pPr>
            <a:r>
              <a:rPr lang="pt-BR" sz="1800" b="1" dirty="0" smtClean="0"/>
              <a:t>desempenho dos servidores mensurado no contexto da avaliação de sua equipe; </a:t>
            </a:r>
          </a:p>
          <a:p>
            <a:pPr>
              <a:buFont typeface="Courier New" pitchFamily="49" charset="0"/>
              <a:buChar char="o"/>
            </a:pPr>
            <a:r>
              <a:rPr lang="pt-BR" sz="1800" dirty="0" smtClean="0"/>
              <a:t>a avaliação de desempenho </a:t>
            </a:r>
            <a:r>
              <a:rPr lang="pt-BR" sz="1800" b="1" dirty="0" smtClean="0"/>
              <a:t>deve ser </a:t>
            </a:r>
            <a:r>
              <a:rPr lang="pt-BR" sz="1800" b="1" dirty="0" err="1" smtClean="0"/>
              <a:t>consequência</a:t>
            </a:r>
            <a:r>
              <a:rPr lang="pt-BR" sz="1800" b="1" dirty="0" smtClean="0"/>
              <a:t> do planejamento de metas, de atividades e das condições de trabalho a elas associadas</a:t>
            </a:r>
            <a:r>
              <a:rPr lang="pt-BR" sz="1800" dirty="0" smtClean="0"/>
              <a:t>, deixando o seu caráter individual, subjetivo e competitivo, para dar lugar à objetividade da execução do planejado, ao trabalho em equipe, com especial atenção para a qualidade e a satisfação do usuário;</a:t>
            </a:r>
          </a:p>
          <a:p>
            <a:pPr>
              <a:buFont typeface="Courier New" pitchFamily="49" charset="0"/>
              <a:buChar char="o"/>
            </a:pPr>
            <a:r>
              <a:rPr lang="pt-BR" sz="1800" b="1" dirty="0" smtClean="0"/>
              <a:t>o acompanhamento do programa pelo colegiado de planejamento e gestão do programa de avaliação de desempenho</a:t>
            </a:r>
            <a:r>
              <a:rPr lang="pt-BR" sz="1800" dirty="0" smtClean="0"/>
              <a:t>, (...) tripartite – servidores, administração e usuários. </a:t>
            </a:r>
            <a:endParaRPr lang="pt-BR" sz="18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PROADES - PRESSUPOSTOS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3" name="Espaço Reservado para Conteúdo 1"/>
          <p:cNvSpPr txBox="1">
            <a:spLocks/>
          </p:cNvSpPr>
          <p:nvPr/>
        </p:nvSpPr>
        <p:spPr>
          <a:xfrm>
            <a:off x="457200" y="1110997"/>
            <a:ext cx="8229600" cy="33329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lang="pt-BR" b="1" dirty="0" smtClean="0">
              <a:solidFill>
                <a:srgbClr val="FF0000"/>
              </a:solidFill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Courier New" pitchFamily="49" charset="0"/>
              <a:buChar char="o"/>
              <a:tabLst/>
              <a:defRPr/>
            </a:pPr>
            <a:endParaRPr kumimoji="0" lang="pt-BR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ítulo 3"/>
          <p:cNvSpPr txBox="1">
            <a:spLocks/>
          </p:cNvSpPr>
          <p:nvPr/>
        </p:nvSpPr>
        <p:spPr>
          <a:xfrm>
            <a:off x="457200" y="205979"/>
            <a:ext cx="6707088" cy="857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PROADES - OBJETIVOS </a:t>
            </a:r>
            <a:endParaRPr kumimoji="0" lang="pt-BR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609600" y="1263397"/>
            <a:ext cx="8229600" cy="33329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762000" y="1415797"/>
            <a:ext cx="8229600" cy="33329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42910" y="1428742"/>
            <a:ext cx="79296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I – </a:t>
            </a:r>
            <a:r>
              <a:rPr lang="pt-BR" b="1" dirty="0" smtClean="0"/>
              <a:t>avaliar a qualidade dos trabalhos desenvolvidos</a:t>
            </a:r>
            <a:r>
              <a:rPr lang="pt-BR" dirty="0" smtClean="0"/>
              <a:t>, tendo em vista a satisfação dos usuários (...)</a:t>
            </a:r>
          </a:p>
          <a:p>
            <a:r>
              <a:rPr lang="pt-BR" dirty="0" smtClean="0"/>
              <a:t>II – </a:t>
            </a:r>
            <a:r>
              <a:rPr lang="pt-BR" b="1" dirty="0" smtClean="0"/>
              <a:t>fornecer elementos para avaliação da política de pessoal </a:t>
            </a:r>
            <a:r>
              <a:rPr lang="pt-BR" dirty="0" smtClean="0"/>
              <a:t>e subsidiar os programas de melhoria do desempenho gerencial;</a:t>
            </a:r>
          </a:p>
          <a:p>
            <a:r>
              <a:rPr lang="pt-BR" dirty="0" smtClean="0"/>
              <a:t>III – </a:t>
            </a:r>
            <a:r>
              <a:rPr lang="pt-BR" b="1" dirty="0" smtClean="0"/>
              <a:t>identificar a demanda de capacitação e aperfeiçoamento </a:t>
            </a:r>
            <a:r>
              <a:rPr lang="pt-BR" dirty="0" smtClean="0"/>
              <a:t>à luz das metas e objetivos contidos no planejamento institucional;</a:t>
            </a:r>
          </a:p>
          <a:p>
            <a:r>
              <a:rPr lang="pt-BR" dirty="0" smtClean="0"/>
              <a:t>IV – fornecer elementos para o </a:t>
            </a:r>
            <a:r>
              <a:rPr lang="pt-BR" b="1" dirty="0" smtClean="0"/>
              <a:t>aprimoramento das condições de trabalho</a:t>
            </a:r>
            <a:r>
              <a:rPr lang="pt-BR" dirty="0" smtClean="0"/>
              <a:t>;</a:t>
            </a:r>
          </a:p>
          <a:p>
            <a:r>
              <a:rPr lang="pt-BR" b="1" dirty="0" smtClean="0"/>
              <a:t>V –</a:t>
            </a:r>
            <a:r>
              <a:rPr lang="pt-BR" dirty="0" smtClean="0"/>
              <a:t> fornecer </a:t>
            </a:r>
            <a:r>
              <a:rPr lang="pt-BR" b="1" dirty="0" smtClean="0"/>
              <a:t>indicadores para a progressão por mérito</a:t>
            </a:r>
            <a:r>
              <a:rPr lang="pt-BR" dirty="0" smtClean="0"/>
              <a:t>;</a:t>
            </a:r>
          </a:p>
          <a:p>
            <a:r>
              <a:rPr lang="pt-BR" b="1" dirty="0" smtClean="0"/>
              <a:t>VI –</a:t>
            </a:r>
            <a:r>
              <a:rPr lang="pt-BR" dirty="0" smtClean="0"/>
              <a:t> fornecer os indicadores que subsidiem a avaliação probatória.</a:t>
            </a:r>
          </a:p>
          <a:p>
            <a:endParaRPr lang="pt-BR" dirty="0" smtClean="0"/>
          </a:p>
          <a:p>
            <a:r>
              <a:rPr lang="pt-BR" dirty="0" smtClean="0"/>
              <a:t>Dentre outros previstos no Decreto 4147/2019</a:t>
            </a:r>
          </a:p>
          <a:p>
            <a:endParaRPr lang="pt-BR" dirty="0" smtClean="0"/>
          </a:p>
          <a:p>
            <a:endParaRPr lang="pt-BR" b="1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00034" y="1000114"/>
            <a:ext cx="8229600" cy="3500462"/>
          </a:xfrm>
        </p:spPr>
        <p:txBody>
          <a:bodyPr>
            <a:noAutofit/>
          </a:bodyPr>
          <a:lstStyle/>
          <a:p>
            <a:r>
              <a:rPr lang="pt-BR" sz="2400" dirty="0" smtClean="0"/>
              <a:t> O </a:t>
            </a:r>
            <a:r>
              <a:rPr lang="pt-BR" sz="2400" b="1" dirty="0" smtClean="0"/>
              <a:t>servidor em exercício em secretaria municipal diversa da sua lotação formal, </a:t>
            </a:r>
            <a:r>
              <a:rPr lang="pt-BR" sz="2400" b="1" dirty="0" smtClean="0">
                <a:solidFill>
                  <a:srgbClr val="C00000"/>
                </a:solidFill>
              </a:rPr>
              <a:t>será incluído, apenas para os efeitos do programa de avaliação de desempenho, na unidade de avaliação em que tem exercício efetivo atual</a:t>
            </a:r>
            <a:r>
              <a:rPr lang="pt-BR" sz="2400" dirty="0" smtClean="0"/>
              <a:t>.</a:t>
            </a:r>
          </a:p>
          <a:p>
            <a:endParaRPr lang="pt-BR" sz="2400" dirty="0" smtClean="0"/>
          </a:p>
          <a:p>
            <a:r>
              <a:rPr lang="pt-BR" sz="2400" b="1" dirty="0" smtClean="0"/>
              <a:t>Havendo exercício em mais de uma unidade de avaliação ou subordinação de diversas unidades de lotação, o servidor será avaliado em todas as unidades que tem exercício efetivo</a:t>
            </a:r>
            <a:endParaRPr lang="pt-BR" sz="24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PROADES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2A95-6E19-4F7D-BBCD-12CCC3E50ECF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4282" y="205979"/>
            <a:ext cx="7072362" cy="857250"/>
          </a:xfrm>
        </p:spPr>
        <p:txBody>
          <a:bodyPr>
            <a:noAutofit/>
          </a:bodyPr>
          <a:lstStyle/>
          <a:p>
            <a:r>
              <a:rPr lang="pt-BR" sz="2400" dirty="0" smtClean="0"/>
              <a:t>PROADES: UNIDADES DE AVALIAÇÃO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500166" y="1500180"/>
            <a:ext cx="1928826" cy="1815882"/>
          </a:xfrm>
          <a:prstGeom prst="rect">
            <a:avLst/>
          </a:prstGeom>
          <a:noFill/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339933"/>
                </a:solidFill>
              </a:rPr>
              <a:t>Unidade(s) de </a:t>
            </a:r>
            <a:r>
              <a:rPr lang="pt-BR" sz="2800" b="1" u="sng" dirty="0" smtClean="0">
                <a:solidFill>
                  <a:srgbClr val="339933"/>
                </a:solidFill>
              </a:rPr>
              <a:t>efetivo exercício  </a:t>
            </a:r>
            <a:r>
              <a:rPr lang="pt-BR" sz="2800" b="1" dirty="0" smtClean="0">
                <a:solidFill>
                  <a:srgbClr val="339933"/>
                </a:solidFill>
              </a:rPr>
              <a:t>do servidor </a:t>
            </a:r>
            <a:endParaRPr lang="pt-BR" sz="2800" b="1" dirty="0">
              <a:solidFill>
                <a:srgbClr val="339933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143504" y="1428742"/>
            <a:ext cx="1857388" cy="2246769"/>
          </a:xfrm>
          <a:prstGeom prst="rect">
            <a:avLst/>
          </a:prstGeom>
          <a:noFill/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339933"/>
                </a:solidFill>
              </a:rPr>
              <a:t>Unidade(s) onde o servidor será avaliado</a:t>
            </a:r>
            <a:endParaRPr lang="pt-BR" sz="2800" b="1" dirty="0">
              <a:solidFill>
                <a:srgbClr val="339933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214414" y="3786196"/>
            <a:ext cx="7000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/>
              <a:t>Para fins do Programa de Avaliação de Desempenho (PROADES), a unidade de avaliação independe da lotação formal e/ou Ambiente Organizacional</a:t>
            </a:r>
            <a:endParaRPr lang="pt-BR" sz="2000" b="1" u="sng" dirty="0"/>
          </a:p>
        </p:txBody>
      </p:sp>
      <p:sp>
        <p:nvSpPr>
          <p:cNvPr id="12" name="Igual 11"/>
          <p:cNvSpPr/>
          <p:nvPr/>
        </p:nvSpPr>
        <p:spPr>
          <a:xfrm>
            <a:off x="3929058" y="2071684"/>
            <a:ext cx="714380" cy="642942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976</TotalTime>
  <Words>2534</Words>
  <Application>Microsoft Office PowerPoint</Application>
  <PresentationFormat>Apresentação na tela (16:9)</PresentationFormat>
  <Paragraphs>264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41</vt:i4>
      </vt:variant>
    </vt:vector>
  </HeadingPairs>
  <TitlesOfParts>
    <vt:vector size="43" baseType="lpstr">
      <vt:lpstr>Concurso</vt:lpstr>
      <vt:lpstr>Personalizar design</vt:lpstr>
      <vt:lpstr>PROADES:  Programa de Avaliação de Desempenho</vt:lpstr>
      <vt:lpstr>PROADES: Base Legal</vt:lpstr>
      <vt:lpstr>PROADES – MODELO DE AVALIAÇÃO</vt:lpstr>
      <vt:lpstr>PROADES </vt:lpstr>
      <vt:lpstr>PROADES </vt:lpstr>
      <vt:lpstr>PROADES - PRESSUPOSTOS</vt:lpstr>
      <vt:lpstr>Slide 7</vt:lpstr>
      <vt:lpstr>PROADES </vt:lpstr>
      <vt:lpstr>PROADES: UNIDADES DE AVALIAÇÃO</vt:lpstr>
      <vt:lpstr>PROADES: Unidades de Avaliação</vt:lpstr>
      <vt:lpstr>PROADES: Unidades de Avaliação   </vt:lpstr>
      <vt:lpstr>PROADES: Unidades de Avaliação</vt:lpstr>
      <vt:lpstr>PROADES: Unidades de Avaliação</vt:lpstr>
      <vt:lpstr>PROADES: Unidades de Avaliação</vt:lpstr>
      <vt:lpstr>PROADES: Comitês Locais de Avaliação</vt:lpstr>
      <vt:lpstr>PROADES: Comitês Locais</vt:lpstr>
      <vt:lpstr>PROADES: Comitês Locais</vt:lpstr>
      <vt:lpstr>PROADES: Comitês Locais</vt:lpstr>
      <vt:lpstr>Slide 19</vt:lpstr>
      <vt:lpstr>PROADES: Plano de Atividades</vt:lpstr>
      <vt:lpstr>PROADES: Plano de Atividades</vt:lpstr>
      <vt:lpstr>PROADES: Plano de Atividades</vt:lpstr>
      <vt:lpstr>PROADES: Plano de Atividades</vt:lpstr>
      <vt:lpstr>Slide 24</vt:lpstr>
      <vt:lpstr>PROADES: Plano de Atividades</vt:lpstr>
      <vt:lpstr>PROADES: Plano de Atividades</vt:lpstr>
      <vt:lpstr>PROADES: Plano de Atividades</vt:lpstr>
      <vt:lpstr>PROADES: Plano de Atividades</vt:lpstr>
      <vt:lpstr>PROADES: Plano de Atividades</vt:lpstr>
      <vt:lpstr>PROADES: Avaliação do Desempenho</vt:lpstr>
      <vt:lpstr>Slide 31</vt:lpstr>
      <vt:lpstr>Slide 32</vt:lpstr>
      <vt:lpstr>Slide 33</vt:lpstr>
      <vt:lpstr>Slide 34</vt:lpstr>
      <vt:lpstr>PROADES: 1º Ciclo Avaliação</vt:lpstr>
      <vt:lpstr>PROADES: 1º Ciclo Avaliação - COLETIVA</vt:lpstr>
      <vt:lpstr>PROADES: 2º Ciclo Avaliação - INDIVIDUAL</vt:lpstr>
      <vt:lpstr>PROADES: 2º Ciclo Avaliação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Formação e planejamento sobre educação e planejamento de trânsito</dc:title>
  <dc:creator>Maldonado</dc:creator>
  <cp:lastModifiedBy>Rosemeiresantos</cp:lastModifiedBy>
  <cp:revision>83</cp:revision>
  <dcterms:created xsi:type="dcterms:W3CDTF">2017-06-19T19:32:10Z</dcterms:created>
  <dcterms:modified xsi:type="dcterms:W3CDTF">2021-09-16T19:45:39Z</dcterms:modified>
</cp:coreProperties>
</file>